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</p:sldMasterIdLst>
  <p:notesMasterIdLst>
    <p:notesMasterId r:id="rId19"/>
  </p:notesMasterIdLst>
  <p:handoutMasterIdLst>
    <p:handoutMasterId r:id="rId20"/>
  </p:handoutMasterIdLst>
  <p:sldIdLst>
    <p:sldId id="273" r:id="rId5"/>
    <p:sldId id="274" r:id="rId6"/>
    <p:sldId id="287" r:id="rId7"/>
    <p:sldId id="288" r:id="rId8"/>
    <p:sldId id="300" r:id="rId9"/>
    <p:sldId id="302" r:id="rId10"/>
    <p:sldId id="301" r:id="rId11"/>
    <p:sldId id="303" r:id="rId12"/>
    <p:sldId id="304" r:id="rId13"/>
    <p:sldId id="458" r:id="rId14"/>
    <p:sldId id="489" r:id="rId15"/>
    <p:sldId id="491" r:id="rId16"/>
    <p:sldId id="427" r:id="rId17"/>
    <p:sldId id="450" r:id="rId18"/>
  </p:sldIdLst>
  <p:sldSz cx="9144000" cy="5143500" type="screen16x9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5555"/>
    <a:srgbClr val="E3E3E3"/>
    <a:srgbClr val="919191"/>
    <a:srgbClr val="0068B4"/>
    <a:srgbClr val="009682"/>
    <a:srgbClr val="87BE23"/>
    <a:srgbClr val="00733C"/>
    <a:srgbClr val="23B9DC"/>
    <a:srgbClr val="002D5F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105"/>
  </p:normalViewPr>
  <p:slideViewPr>
    <p:cSldViewPr snapToGrid="0" snapToObjects="1">
      <p:cViewPr varScale="1">
        <p:scale>
          <a:sx n="113" d="100"/>
          <a:sy n="113" d="100"/>
        </p:scale>
        <p:origin x="57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537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9AB2B32-4F5E-AE4E-92E3-746BB887E0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B3C338-9925-1D4B-BFC9-400DC505F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940EE-3193-2847-8B71-DCDF67548C21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52F422-2408-5344-9B50-87E26C7CA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2AE8E0-CE78-2341-9E7F-5DE3C4124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D6ABD-FB7A-1245-A6C6-7235A1F121A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839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29FDA-606B-714A-B904-CF37ECDCF643}" type="datetimeFigureOut">
              <a:rPr lang="de-DE" smtClean="0"/>
              <a:t>06.10.2021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0096-9D20-9744-AD3D-5FA35C34831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21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575425" cy="3698875"/>
          </a:xfrm>
          <a:ln/>
          <a:extLst>
            <a:ext uri="{FAA26D3D-D897-4be2-8F04-BA451C77F1D7}"/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591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575425" cy="3698875"/>
          </a:xfrm>
          <a:ln/>
          <a:extLst>
            <a:ext uri="{FAA26D3D-D897-4be2-8F04-BA451C77F1D7}"/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57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8" y="742950"/>
            <a:ext cx="6575425" cy="3698875"/>
          </a:xfrm>
          <a:ln/>
          <a:extLst>
            <a:ext uri="{FAA26D3D-D897-4be2-8F04-BA451C77F1D7}"/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73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hoyer-group" TargetMode="External"/><Relationship Id="rId13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12" Type="http://schemas.openxmlformats.org/officeDocument/2006/relationships/hyperlink" Target="https://www.facebook.com/HOYER-Group-463865490490969/" TargetMode="Externa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hyperlink" Target="https://twitter.com/hoyer_group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1.emf"/><Relationship Id="rId10" Type="http://schemas.openxmlformats.org/officeDocument/2006/relationships/hyperlink" Target="https://www.xing.com/companies/hoyergmbh" TargetMode="External"/><Relationship Id="rId4" Type="http://schemas.openxmlformats.org/officeDocument/2006/relationships/oleObject" Target="../embeddings/oleObject13.bin"/><Relationship Id="rId9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(fixed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BCDECF4-A565-4B01-BC22-55542D992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47492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79E3AD70-5F99-0340-8027-33C11C780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29503" t="27417" r="5622" b="18764"/>
          <a:stretch/>
        </p:blipFill>
        <p:spPr>
          <a:xfrm flipH="1">
            <a:off x="-1" y="879475"/>
            <a:ext cx="9143999" cy="426402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A2C0CB-EEE1-6C4C-BF11-DCC5041257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150" y="1299391"/>
            <a:ext cx="6238875" cy="1049164"/>
          </a:xfrm>
        </p:spPr>
        <p:txBody>
          <a:bodyPr vert="horz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Please set this headline</a:t>
            </a:r>
            <a:br>
              <a:rPr lang="en-US" noProof="0"/>
            </a:br>
            <a:r>
              <a:rPr lang="en-US" noProof="0"/>
              <a:t>in two lines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669D407-6646-C243-9D01-2285A4C2FA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741" y="2468355"/>
            <a:ext cx="6238875" cy="3587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SUBHEADLINE, location, DATE, Speaker</a:t>
            </a:r>
            <a:endParaRPr lang="en-US" noProof="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D2A3437-8606-CE49-90D6-20B63A2F16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27277" y="4764989"/>
            <a:ext cx="1589698" cy="809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032DFA5-DBF4-D240-B42C-D3EA3C6B662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872600"/>
            <a:ext cx="9144000" cy="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1203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1576FB3E-C94A-4939-9392-57414781523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23971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2A9F584D-F67A-8242-856F-9F7A0058CC7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4363" y="1205706"/>
            <a:ext cx="5204347" cy="3205163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26DD9EE-9CA9-D04C-9E35-7D376C7A722D}"/>
              </a:ext>
            </a:extLst>
          </p:cNvPr>
          <p:cNvGrpSpPr/>
          <p:nvPr userDrawn="1"/>
        </p:nvGrpSpPr>
        <p:grpSpPr>
          <a:xfrm>
            <a:off x="5802313" y="1203325"/>
            <a:ext cx="3014662" cy="3205163"/>
            <a:chOff x="5800725" y="1425575"/>
            <a:chExt cx="3014662" cy="3205163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99B41D98-C4E5-E941-8F97-DB9A52D835F4}"/>
                </a:ext>
              </a:extLst>
            </p:cNvPr>
            <p:cNvSpPr/>
            <p:nvPr userDrawn="1"/>
          </p:nvSpPr>
          <p:spPr>
            <a:xfrm>
              <a:off x="5800725" y="1425576"/>
              <a:ext cx="3014662" cy="3205162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A1DBB85E-1B42-EE43-8488-89EB26EFCA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800725" y="1425575"/>
              <a:ext cx="30146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0ED166D-BEFC-7D4A-A785-C88A179AFE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08767" y="1301937"/>
            <a:ext cx="2788586" cy="3595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="1"/>
            </a:lvl1pPr>
          </a:lstStyle>
          <a:p>
            <a:pPr lvl="0"/>
            <a:r>
              <a:rPr lang="en-US" noProof="0" dirty="0"/>
              <a:t>Please click here to edit master format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A92BD4A-C0E2-AD43-9517-1F7428757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2FEFEA6-1081-7643-BFE5-7E843182F9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and infobox</a:t>
            </a:r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971BAD5-33D9-4D78-8840-D0F3EB0D03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08767" y="1739645"/>
            <a:ext cx="2788586" cy="2063750"/>
          </a:xfrm>
        </p:spPr>
        <p:txBody>
          <a:bodyPr/>
          <a:lstStyle/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diagrams/objects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36C98F7-6363-49E2-BCD8-41D07FF693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40769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76ACAA-AD40-4B44-ACAF-BFF525733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2DFDE4-23B5-904C-AA05-A1729FDCEC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diagrams / objects and text</a:t>
            </a:r>
            <a:endParaRPr lang="en-US" noProof="0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DDC7087-CC0F-7D43-99C8-33C1C6DA5A9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4363" y="1205706"/>
            <a:ext cx="4097859" cy="3205163"/>
          </a:xfrm>
        </p:spPr>
        <p:txBody>
          <a:bodyPr>
            <a:noAutofit/>
          </a:bodyPr>
          <a:lstStyle>
            <a:lvl1pPr marL="182563" indent="-182563">
              <a:lnSpc>
                <a:spcPct val="100000"/>
              </a:lnSpc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2D80D99E-3F4A-1F40-B49A-4C6FFB41122A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02175" y="1205706"/>
            <a:ext cx="4114800" cy="3205163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874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7C67FB78-2965-47A0-8D5C-FBB6A26D84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3049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991E5C5-9FD4-2C4D-A9CD-6E757D7C54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8FB6A2-D6FE-F54D-9C13-82A4E90E1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9391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426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927BA5EE-41DD-491A-B7D7-D66392C9D3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5186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CA6723-08FB-BC48-94CD-0629A140B4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90890954-3110-804E-9B2D-E854036AE0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11150" y="1209600"/>
            <a:ext cx="5214938" cy="320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 baseline="0"/>
            </a:lvl1pPr>
            <a:lvl2pPr marL="685800" indent="-228600">
              <a:buClr>
                <a:schemeClr val="tx2"/>
              </a:buClr>
              <a:buFont typeface="Wingdings" pitchFamily="2" charset="2"/>
              <a:buChar char="§"/>
              <a:defRPr sz="1400"/>
            </a:lvl2pPr>
            <a:lvl3pPr marL="1143000" indent="-228600">
              <a:buClr>
                <a:schemeClr val="tx2"/>
              </a:buClr>
              <a:buFont typeface="Wingdings" pitchFamily="2" charset="2"/>
              <a:buChar char="§"/>
              <a:defRPr sz="1400"/>
            </a:lvl3pPr>
            <a:lvl4pPr marL="1600200" indent="-228600">
              <a:buClr>
                <a:schemeClr val="tx2"/>
              </a:buClr>
              <a:buFont typeface="Wingdings" pitchFamily="2" charset="2"/>
              <a:buChar char="§"/>
              <a:defRPr sz="1400"/>
            </a:lvl4pPr>
            <a:lvl5pPr marL="2057400" indent="-228600">
              <a:buClr>
                <a:schemeClr val="tx2"/>
              </a:buClr>
              <a:buFont typeface="Wingdings" pitchFamily="2" charset="2"/>
              <a:buChar char="§"/>
              <a:defRPr sz="1400"/>
            </a:lvl5pPr>
          </a:lstStyle>
          <a:p>
            <a:pPr lvl="0"/>
            <a:r>
              <a:rPr lang="en-US" noProof="0"/>
              <a:t>Name</a:t>
            </a:r>
            <a:br>
              <a:rPr lang="en-US" noProof="0"/>
            </a:br>
            <a:r>
              <a:rPr lang="en-US" noProof="0"/>
              <a:t>Position</a:t>
            </a:r>
            <a:br>
              <a:rPr lang="en-US" noProof="0"/>
            </a:br>
            <a:r>
              <a:rPr lang="en-US" noProof="0"/>
              <a:t>Phone</a:t>
            </a:r>
            <a:br>
              <a:rPr lang="en-US" noProof="0"/>
            </a:br>
            <a:r>
              <a:rPr lang="en-US" noProof="0"/>
              <a:t>Mobile</a:t>
            </a:r>
            <a:br>
              <a:rPr lang="en-US" noProof="0"/>
            </a:br>
            <a:r>
              <a:rPr lang="en-US" noProof="0"/>
              <a:t>E-Mail</a:t>
            </a:r>
            <a:endParaRPr lang="en-US" noProof="0" dirty="0"/>
          </a:p>
        </p:txBody>
      </p:sp>
      <p:pic>
        <p:nvPicPr>
          <p:cNvPr id="7" name="Bild 16">
            <a:hlinkClick r:id="rId6"/>
            <a:extLst>
              <a:ext uri="{FF2B5EF4-FFF2-40B4-BE49-F238E27FC236}">
                <a16:creationId xmlns:a16="http://schemas.microsoft.com/office/drawing/2014/main" id="{E4B0387A-7011-9B4F-ADAB-5DB202EC11F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6577" y="4439478"/>
            <a:ext cx="332107" cy="270000"/>
          </a:xfrm>
          <a:prstGeom prst="rect">
            <a:avLst/>
          </a:prstGeom>
        </p:spPr>
      </p:pic>
      <p:pic>
        <p:nvPicPr>
          <p:cNvPr id="8" name="Bild 3" descr="LinkedIn-Logo-2C.png">
            <a:hlinkClick r:id="rId8"/>
            <a:extLst>
              <a:ext uri="{FF2B5EF4-FFF2-40B4-BE49-F238E27FC236}">
                <a16:creationId xmlns:a16="http://schemas.microsoft.com/office/drawing/2014/main" id="{42CFB2E8-90C6-EC4F-956B-9ADCF50977A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9395" y="4439478"/>
            <a:ext cx="1113747" cy="270000"/>
          </a:xfrm>
          <a:prstGeom prst="rect">
            <a:avLst/>
          </a:prstGeom>
        </p:spPr>
      </p:pic>
      <p:pic>
        <p:nvPicPr>
          <p:cNvPr id="9" name="Bild 10" descr="Xingsymbol.jpg">
            <a:hlinkClick r:id="rId10"/>
            <a:extLst>
              <a:ext uri="{FF2B5EF4-FFF2-40B4-BE49-F238E27FC236}">
                <a16:creationId xmlns:a16="http://schemas.microsoft.com/office/drawing/2014/main" id="{D61374EA-1E12-DB47-8265-8141C404F40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4856" y="4439478"/>
            <a:ext cx="231104" cy="270000"/>
          </a:xfrm>
          <a:prstGeom prst="rect">
            <a:avLst/>
          </a:prstGeom>
        </p:spPr>
      </p:pic>
      <p:pic>
        <p:nvPicPr>
          <p:cNvPr id="10" name="Picture 2" descr="C:\Users\Madeline Roes\Desktop\F_icon_svg.png">
            <a:hlinkClick r:id="rId12"/>
            <a:extLst>
              <a:ext uri="{FF2B5EF4-FFF2-40B4-BE49-F238E27FC236}">
                <a16:creationId xmlns:a16="http://schemas.microsoft.com/office/drawing/2014/main" id="{29BA9454-4C6A-9447-905B-9FA9ED6109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20" y="4439478"/>
            <a:ext cx="270000" cy="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FE6FF4-EF72-634B-8605-10DA84E35ED3}"/>
              </a:ext>
            </a:extLst>
          </p:cNvPr>
          <p:cNvSpPr txBox="1"/>
          <p:nvPr userDrawn="1"/>
        </p:nvSpPr>
        <p:spPr>
          <a:xfrm>
            <a:off x="5817236" y="2903160"/>
            <a:ext cx="2982997" cy="13849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HOYER GmbH</a:t>
            </a:r>
          </a:p>
          <a:p>
            <a:r>
              <a:rPr lang="en-US" sz="1000" b="1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Internationale Fachspedition</a:t>
            </a:r>
          </a:p>
          <a:p>
            <a:endParaRPr lang="en-US" sz="1000" kern="1200" noProof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Head Office</a:t>
            </a:r>
          </a:p>
          <a:p>
            <a:r>
              <a:rPr lang="en-US" sz="1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Wendenstraße 414–424</a:t>
            </a:r>
          </a:p>
          <a:p>
            <a:r>
              <a:rPr lang="en-US" sz="1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20537 Hamburg</a:t>
            </a:r>
          </a:p>
          <a:p>
            <a:r>
              <a:rPr lang="en-US" sz="1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Germany</a:t>
            </a:r>
          </a:p>
          <a:p>
            <a:endParaRPr lang="en-US" sz="1000" u="none" kern="1200" noProof="0">
              <a:solidFill>
                <a:schemeClr val="tx1"/>
              </a:solidFill>
              <a:latin typeface="+mn-lt"/>
              <a:ea typeface="+mn-ea"/>
              <a:cs typeface="+mn-cs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0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www.hoyer-group.com</a:t>
            </a:r>
            <a:endParaRPr lang="en-US" sz="10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F08931-2888-9040-B9F3-104CAAE736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Contact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17495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Futura Hv BT" panose="020B07020202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1345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87471"/>
            <a:ext cx="9144000" cy="488695"/>
          </a:xfrm>
          <a:prstGeom prst="rect">
            <a:avLst/>
          </a:prstGeom>
          <a:solidFill>
            <a:srgbClr val="12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3993"/>
            <a:ext cx="1510195" cy="314780"/>
          </a:xfrm>
          <a:prstGeom prst="rect">
            <a:avLst/>
          </a:prstGeom>
        </p:spPr>
      </p:pic>
      <p:sp>
        <p:nvSpPr>
          <p:cNvPr id="4" name="Parallelogramm 3"/>
          <p:cNvSpPr/>
          <p:nvPr userDrawn="1"/>
        </p:nvSpPr>
        <p:spPr>
          <a:xfrm>
            <a:off x="6939850" y="87472"/>
            <a:ext cx="378042" cy="493679"/>
          </a:xfrm>
          <a:prstGeom prst="parallelogram">
            <a:avLst>
              <a:gd name="adj" fmla="val 735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413882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hart (individual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74D9B4C-1451-49C9-B2EF-3B4FE986A3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31239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5DBCD79-0D81-BE4E-9DB6-D2E75F67EA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2C50E46F-30F5-CA4B-96C5-CB213865D0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919793"/>
            <a:ext cx="9144000" cy="422370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Please click on icon to insert image from file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AC3EE5E-3126-6D4D-BBA5-5441BDC40D7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874000"/>
            <a:ext cx="9144000" cy="8063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B357878-69DE-8042-8158-C1AA5C5BF5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150" y="1299391"/>
            <a:ext cx="6238875" cy="1049164"/>
          </a:xfrm>
        </p:spPr>
        <p:txBody>
          <a:bodyPr vert="horz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Please set this headline</a:t>
            </a:r>
            <a:br>
              <a:rPr lang="en-US" noProof="0"/>
            </a:br>
            <a:r>
              <a:rPr lang="en-US" noProof="0"/>
              <a:t>in two lines</a:t>
            </a:r>
            <a:endParaRPr lang="en-US" noProof="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95C3F59-230D-624A-B85C-F0B4F5C240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1741" y="2468355"/>
            <a:ext cx="6238875" cy="3587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SUBHEADLINE, location, DATE, Speaker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2555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E960C9A-B2A2-4007-A086-1170971235F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1780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490FD70-A5E6-E449-8778-2B6D140DC126}"/>
              </a:ext>
            </a:extLst>
          </p:cNvPr>
          <p:cNvSpPr/>
          <p:nvPr userDrawn="1"/>
        </p:nvSpPr>
        <p:spPr>
          <a:xfrm>
            <a:off x="-1" y="879475"/>
            <a:ext cx="9144001" cy="3852863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85909E5D-0ABD-904D-BF1C-56E6611412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9179"/>
            <a:ext cx="629972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Agenda</a:t>
            </a:r>
            <a:endParaRPr lang="en-US" noProof="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E577B2A-6CF4-7C4F-8F8E-72AD461164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27161" y="1126104"/>
            <a:ext cx="5145087" cy="4096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ersten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B0A922C0-BFC7-4A43-85CC-740CB90C12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150" y="1045373"/>
            <a:ext cx="825498" cy="499812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317D85-E492-3747-A234-D823E498C45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427161" y="1713275"/>
            <a:ext cx="5145087" cy="4088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zweiten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12" name="Textplatzhalter 14">
            <a:extLst>
              <a:ext uri="{FF2B5EF4-FFF2-40B4-BE49-F238E27FC236}">
                <a16:creationId xmlns:a16="http://schemas.microsoft.com/office/drawing/2014/main" id="{87C0F3D8-EF30-8A4B-B7C1-298BD11D2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50" y="1632092"/>
            <a:ext cx="825498" cy="497617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F56EA43-94EA-9B44-BBE1-239C2492561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27161" y="2299691"/>
            <a:ext cx="5145087" cy="41983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dritten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70254DB-E74E-E64C-B8ED-48C1228FD6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1150" y="2216616"/>
            <a:ext cx="825498" cy="508584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7D4E5A9-5B63-5D4E-95BB-15A8B998B65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27161" y="2897074"/>
            <a:ext cx="5145087" cy="41907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vierten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D5FB178F-2185-DC4D-A029-C0D785B95B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1150" y="2812107"/>
            <a:ext cx="825498" cy="507823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B292AFF-B8CA-C948-91F1-C180C620808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1427161" y="3493696"/>
            <a:ext cx="5145087" cy="4345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fünften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1C3D0811-4520-0944-9FDC-7E1FC9DC778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11150" y="3406837"/>
            <a:ext cx="825498" cy="523268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509BB00-3680-BD40-B9FC-9709CCF61CD9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427161" y="4105763"/>
            <a:ext cx="5145087" cy="53572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1" cap="all" baseline="0"/>
            </a:lvl1pPr>
          </a:lstStyle>
          <a:p>
            <a:pPr lvl="0"/>
            <a:r>
              <a:rPr lang="en-US" noProof="0"/>
              <a:t>Headline des sechsten kapitels</a:t>
            </a:r>
          </a:p>
          <a:p>
            <a:pPr lvl="0"/>
            <a:r>
              <a:rPr lang="en-US" noProof="0"/>
              <a:t>zweizeilig</a:t>
            </a:r>
            <a:endParaRPr lang="en-US" noProof="0" dirty="0"/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AB8ADEB2-A648-FD4E-A6EE-174190E790B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1150" y="4017011"/>
            <a:ext cx="825498" cy="608852"/>
          </a:xfrm>
        </p:spPr>
        <p:txBody>
          <a:bodyPr vert="horz" wrap="square" anchor="t" anchorCtr="0">
            <a:noAutofit/>
          </a:bodyPr>
          <a:lstStyle>
            <a:lvl1pPr marL="0" indent="0" algn="r">
              <a:lnSpc>
                <a:spcPct val="100000"/>
              </a:lnSpc>
              <a:buNone/>
              <a:defRPr sz="3200" b="1" baseline="0"/>
            </a:lvl1pPr>
          </a:lstStyle>
          <a:p>
            <a:r>
              <a:rPr lang="en-US" noProof="0"/>
              <a:t>Nr.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7546704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E0B04056-2FFC-4EA1-9C2A-47C41D90F65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16656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ildplatzhalter 8">
            <a:extLst>
              <a:ext uri="{FF2B5EF4-FFF2-40B4-BE49-F238E27FC236}">
                <a16:creationId xmlns:a16="http://schemas.microsoft.com/office/drawing/2014/main" id="{2AF11E99-A6B7-8545-BCBA-928CDD4ACD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879475"/>
            <a:ext cx="9144000" cy="3852863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D68C548-BB9D-1846-9059-B4E46819E5F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150" y="2248615"/>
            <a:ext cx="3295650" cy="1406326"/>
          </a:xfrm>
        </p:spPr>
        <p:txBody>
          <a:bodyPr vert="horz" lIns="0" tIns="0" rIns="0" bIns="0" anchor="t" anchorCtr="0">
            <a:noAutofit/>
          </a:bodyPr>
          <a:lstStyle>
            <a:lvl1pPr algn="l">
              <a:lnSpc>
                <a:spcPts val="3400"/>
              </a:lnSpc>
              <a:defRPr sz="3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„Here, a quote can be in up to three lines.”</a:t>
            </a:r>
            <a:endParaRPr lang="en-US" noProof="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DF3796E-4343-5448-8E2A-33498F41A59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1150" y="3699392"/>
            <a:ext cx="3295650" cy="35873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/>
            </a:pPr>
            <a:r>
              <a:rPr lang="en-US"/>
              <a:t>Quote donor</a:t>
            </a:r>
            <a:endParaRPr lang="en-US" dirty="0"/>
          </a:p>
          <a:p>
            <a:endParaRPr lang="en-US" noProof="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D4D570E-04E0-2747-895B-9E1DAA5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BE76D8-584E-A147-81C0-DAE1C1A15E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1149" y="328013"/>
            <a:ext cx="6310313" cy="5400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500" b="1"/>
            </a:lvl1pPr>
          </a:lstStyle>
          <a:p>
            <a:r>
              <a:rPr lang="en-US" noProof="0"/>
              <a:t>Headline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38176564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diagram/video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903772A-3CE6-D740-ADCB-8F0F27EE6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72BBC1-CA3D-0A40-AF42-47BC499E70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1150" y="327600"/>
            <a:ext cx="6310313" cy="540000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500" b="1"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1 column</a:t>
            </a:r>
            <a:endParaRPr lang="en-US" noProof="0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D82D6BB-AEAD-4032-B0FD-02E1D2416BC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1150" y="1203325"/>
            <a:ext cx="8505825" cy="3205163"/>
          </a:xfrm>
        </p:spPr>
        <p:txBody>
          <a:bodyPr/>
          <a:lstStyle/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5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5FA6E99E-AFF0-451A-9204-E849891B61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6571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3076CE9-64FB-1647-A7B6-180FED8CA83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884987" y="1821467"/>
            <a:ext cx="1931987" cy="258702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F724D04-E34A-D445-BE58-9F80B95E6D04}"/>
              </a:ext>
            </a:extLst>
          </p:cNvPr>
          <p:cNvSpPr txBox="1"/>
          <p:nvPr userDrawn="1"/>
        </p:nvSpPr>
        <p:spPr>
          <a:xfrm>
            <a:off x="6840163" y="-63544"/>
            <a:ext cx="806450" cy="2000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000">
                <a:solidFill>
                  <a:schemeClr val="tx2"/>
                </a:solidFill>
              </a:rPr>
              <a:t>„</a:t>
            </a:r>
            <a:endParaRPr lang="en-US" sz="130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3E74AFD-74AB-4948-89A8-E46AD3AC0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D7015B8-7658-F54C-91ED-3BE5A33C6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1 column with quote</a:t>
            </a:r>
            <a:endParaRPr lang="en-US" noProof="0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BAC52F3-062F-F54F-9CDD-454E7C4A14E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14363" y="1205706"/>
            <a:ext cx="6307100" cy="3205163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 marL="755650" indent="0">
              <a:buNone/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95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397204B-BE78-4D9B-86B3-8EC343346B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467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42069-2421-0542-965F-01C3E5F2A77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14363" y="1205706"/>
            <a:ext cx="4105237" cy="3205163"/>
          </a:xfrm>
        </p:spPr>
        <p:txBody>
          <a:bodyPr>
            <a:noAutofit/>
          </a:bodyPr>
          <a:lstStyle>
            <a:lvl1pPr marL="182563" indent="-182563">
              <a:lnSpc>
                <a:spcPct val="100000"/>
              </a:lnSpc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9E51039-5D70-1643-8234-78279BA1F35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702175" y="1205706"/>
            <a:ext cx="4114800" cy="3205163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B1BEEA4-1D33-6940-86AF-63E1EA51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D5A7354-26D7-E74A-8A48-F6495DC390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2 columns with enumeration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188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9CD4481-EE27-4136-BBD1-8DB63D3AE6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7594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C4475C8-7693-6C44-BE11-453A2081AC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14363" y="1205706"/>
            <a:ext cx="4108450" cy="320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Please click on icon to insert image from file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57062527-B9FC-D34E-A0AE-9DE45883B3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702176" y="1205706"/>
            <a:ext cx="4114800" cy="3205162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D2A42B-74A5-E441-BE37-F82DC9F9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55F6C7D-8E1F-EB4B-A523-427562D95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9391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Picture und text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826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0A0F453-F35C-420B-9720-D464B047F8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38755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ildplatzhalter 3">
            <a:extLst>
              <a:ext uri="{FF2B5EF4-FFF2-40B4-BE49-F238E27FC236}">
                <a16:creationId xmlns:a16="http://schemas.microsoft.com/office/drawing/2014/main" id="{B2C6570B-6FC1-004B-881E-E66AA14E23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02175" y="1205706"/>
            <a:ext cx="4114800" cy="320516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Please click on icon to insert image from file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4927E2-48A6-5743-9B32-56AC656832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4363" y="1205706"/>
            <a:ext cx="4108450" cy="3205163"/>
          </a:xfrm>
        </p:spPr>
        <p:txBody>
          <a:bodyPr>
            <a:noAutofit/>
          </a:bodyPr>
          <a:lstStyle>
            <a:lvl1pPr marL="180000" indent="-180000">
              <a:lnSpc>
                <a:spcPct val="100000"/>
              </a:lnSpc>
              <a:buClr>
                <a:schemeClr val="tx2"/>
              </a:buClr>
              <a:buSzPct val="100000"/>
              <a:buFont typeface="Wingdings" pitchFamily="2" charset="2"/>
              <a:buChar char="§"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A7EF70-8D23-C546-9261-EB28AADD4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/>
          <a:lstStyle/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56C303B-9348-3C43-9278-C8E3E2FEDD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150" y="327600"/>
            <a:ext cx="6310313" cy="540000"/>
          </a:xfrm>
        </p:spPr>
        <p:txBody>
          <a:bodyPr vert="horz">
            <a:noAutofit/>
          </a:bodyPr>
          <a:lstStyle>
            <a:lvl1pPr>
              <a:lnSpc>
                <a:spcPts val="1800"/>
              </a:lnSpc>
              <a:defRPr/>
            </a:lvl1pPr>
          </a:lstStyle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and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730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30A7235-3B4B-4DBB-9C20-810C97BF3E9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932578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think-cell Folie" r:id="rId19" imgW="344" imgH="345" progId="TCLayout.ActiveDocument.1">
                  <p:embed/>
                </p:oleObj>
              </mc:Choice>
              <mc:Fallback>
                <p:oleObj name="think-cell Folie" r:id="rId19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1741" y="4779919"/>
            <a:ext cx="326675" cy="131308"/>
          </a:xfrm>
          <a:prstGeom prst="rect">
            <a:avLst/>
          </a:prstGeom>
        </p:spPr>
        <p:txBody>
          <a:bodyPr vert="horz" lIns="0" tIns="36000" rIns="36000" bIns="36000" rtlCol="0" anchor="ctr"/>
          <a:lstStyle>
            <a:lvl1pPr algn="l">
              <a:defRPr sz="750">
                <a:solidFill>
                  <a:srgbClr val="555555"/>
                </a:solidFill>
              </a:defRPr>
            </a:lvl1pPr>
          </a:lstStyle>
          <a:p>
            <a:fld id="{A3951B12-4022-6142-AF82-B133EC808DC4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6213730-3E90-EA4C-8111-D8B780A8ECEA}"/>
              </a:ext>
            </a:extLst>
          </p:cNvPr>
          <p:cNvSpPr txBox="1"/>
          <p:nvPr userDrawn="1"/>
        </p:nvSpPr>
        <p:spPr>
          <a:xfrm>
            <a:off x="-528918" y="12102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CE554A3E-497E-1544-BC33-4A6E64F72074}"/>
              </a:ext>
            </a:extLst>
          </p:cNvPr>
          <p:cNvCxnSpPr>
            <a:cxnSpLocks/>
          </p:cNvCxnSpPr>
          <p:nvPr userDrawn="1"/>
        </p:nvCxnSpPr>
        <p:spPr>
          <a:xfrm>
            <a:off x="311150" y="883401"/>
            <a:ext cx="8506609" cy="0"/>
          </a:xfrm>
          <a:prstGeom prst="line">
            <a:avLst/>
          </a:prstGeom>
          <a:ln w="9525">
            <a:solidFill>
              <a:srgbClr val="555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0B5A3899-A113-7845-871A-D8B38752DB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7239836" y="311693"/>
            <a:ext cx="1577923" cy="336040"/>
          </a:xfrm>
          <a:prstGeom prst="rect">
            <a:avLst/>
          </a:prstGeom>
        </p:spPr>
      </p:pic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9140191B-007E-5A4D-9872-DD02B86DB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600" y="327599"/>
            <a:ext cx="6299722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Headline</a:t>
            </a:r>
            <a:br>
              <a:rPr lang="en-US" noProof="0"/>
            </a:br>
            <a:r>
              <a:rPr lang="en-US" noProof="0"/>
              <a:t>Text 1 column</a:t>
            </a:r>
            <a:endParaRPr lang="en-US" noProof="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517731D-636D-314A-A012-596023F4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363" y="1205706"/>
            <a:ext cx="6294960" cy="32051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Please click here to edit master format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F0065F5-614B-E848-B118-A81BF4F3CD9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5062865"/>
            <a:ext cx="9144000" cy="8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3" r:id="rId2"/>
    <p:sldLayoutId id="2147483682" r:id="rId3"/>
    <p:sldLayoutId id="2147483683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04" r:id="rId12"/>
    <p:sldLayoutId id="2147483702" r:id="rId13"/>
    <p:sldLayoutId id="2147483712" r:id="rId14"/>
    <p:sldLayoutId id="2147483713" r:id="rId15"/>
  </p:sldLayoutIdLst>
  <p:hf hdr="0" dt="0"/>
  <p:txStyles>
    <p:titleStyle>
      <a:lvl1pPr algn="l" defTabSz="685800" rtl="0" eaLnBrk="1" latinLnBrk="0" hangingPunct="1">
        <a:lnSpc>
          <a:spcPts val="1800"/>
        </a:lnSpc>
        <a:spcBef>
          <a:spcPct val="0"/>
        </a:spcBef>
        <a:buNone/>
        <a:defRPr sz="1500" b="1" kern="1200">
          <a:solidFill>
            <a:srgbClr val="555555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6858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Wingdings" pitchFamily="2" charset="2"/>
        <a:buChar char="§"/>
        <a:defRPr sz="1200" kern="1200">
          <a:solidFill>
            <a:srgbClr val="555555"/>
          </a:solidFill>
          <a:latin typeface="+mn-lt"/>
          <a:ea typeface="+mn-ea"/>
          <a:cs typeface="+mn-cs"/>
        </a:defRPr>
      </a:lvl1pPr>
      <a:lvl2pPr marL="360000" indent="-180000" algn="l" defTabSz="68580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Wingdings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685800" rtl="0" eaLnBrk="1" latinLnBrk="0" hangingPunct="1">
        <a:lnSpc>
          <a:spcPct val="100000"/>
        </a:lnSpc>
        <a:spcBef>
          <a:spcPts val="400"/>
        </a:spcBef>
        <a:buFont typeface="Wingdings" pitchFamily="2" charset="2"/>
        <a:buChar char="§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685800" rtl="0" eaLnBrk="1" latinLnBrk="0" hangingPunct="1">
        <a:lnSpc>
          <a:spcPct val="100000"/>
        </a:lnSpc>
        <a:spcBef>
          <a:spcPts val="400"/>
        </a:spcBef>
        <a:buFont typeface="Symbol" pitchFamily="2" charset="2"/>
        <a:buChar char="-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755650" indent="0" algn="l" defTabSz="685800" rtl="0" eaLnBrk="1" latinLnBrk="0" hangingPunct="1">
        <a:lnSpc>
          <a:spcPct val="100000"/>
        </a:lnSpc>
        <a:spcBef>
          <a:spcPts val="375"/>
        </a:spcBef>
        <a:buFont typeface="Symbol" panose="05050102010706020507" pitchFamily="18" charset="2"/>
        <a:buNone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75565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75565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755650" indent="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None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3" userDrawn="1">
          <p15:clr>
            <a:srgbClr val="F26B43"/>
          </p15:clr>
        </p15:guide>
        <p15:guide id="2" orient="horz" pos="2981" userDrawn="1">
          <p15:clr>
            <a:srgbClr val="F26B43"/>
          </p15:clr>
        </p15:guide>
        <p15:guide id="3" pos="196" userDrawn="1">
          <p15:clr>
            <a:srgbClr val="F26B43"/>
          </p15:clr>
        </p15:guide>
        <p15:guide id="4" pos="718" userDrawn="1">
          <p15:clr>
            <a:srgbClr val="F26B43"/>
          </p15:clr>
        </p15:guide>
        <p15:guide id="5" pos="1408" userDrawn="1">
          <p15:clr>
            <a:srgbClr val="F26B43"/>
          </p15:clr>
        </p15:guide>
        <p15:guide id="6" pos="1565" userDrawn="1">
          <p15:clr>
            <a:srgbClr val="F26B43"/>
          </p15:clr>
        </p15:guide>
        <p15:guide id="7" pos="892" userDrawn="1">
          <p15:clr>
            <a:srgbClr val="F26B43"/>
          </p15:clr>
        </p15:guide>
        <p15:guide id="8" pos="2098" userDrawn="1">
          <p15:clr>
            <a:srgbClr val="F26B43"/>
          </p15:clr>
        </p15:guide>
        <p15:guide id="9" pos="2272" userDrawn="1">
          <p15:clr>
            <a:srgbClr val="F26B43"/>
          </p15:clr>
        </p15:guide>
        <p15:guide id="10" pos="2784" userDrawn="1">
          <p15:clr>
            <a:srgbClr val="F26B43"/>
          </p15:clr>
        </p15:guide>
        <p15:guide id="11" pos="2962" userDrawn="1">
          <p15:clr>
            <a:srgbClr val="F26B43"/>
          </p15:clr>
        </p15:guide>
        <p15:guide id="12" pos="3481" userDrawn="1">
          <p15:clr>
            <a:srgbClr val="F26B43"/>
          </p15:clr>
        </p15:guide>
        <p15:guide id="13" pos="3655" userDrawn="1">
          <p15:clr>
            <a:srgbClr val="F26B43"/>
          </p15:clr>
        </p15:guide>
        <p15:guide id="14" pos="4171" userDrawn="1">
          <p15:clr>
            <a:srgbClr val="F26B43"/>
          </p15:clr>
        </p15:guide>
        <p15:guide id="15" pos="4342" userDrawn="1">
          <p15:clr>
            <a:srgbClr val="F26B43"/>
          </p15:clr>
        </p15:guide>
        <p15:guide id="17" pos="4861" userDrawn="1">
          <p15:clr>
            <a:srgbClr val="F26B43"/>
          </p15:clr>
        </p15:guide>
        <p15:guide id="18" pos="5038" userDrawn="1">
          <p15:clr>
            <a:srgbClr val="F26B43"/>
          </p15:clr>
        </p15:guide>
        <p15:guide id="19" pos="5554" userDrawn="1">
          <p15:clr>
            <a:srgbClr val="F26B43"/>
          </p15:clr>
        </p15:guide>
        <p15:guide id="20" orient="horz" pos="758" userDrawn="1">
          <p15:clr>
            <a:srgbClr val="F26B43"/>
          </p15:clr>
        </p15:guide>
        <p15:guide id="21" orient="horz" pos="2777" userDrawn="1">
          <p15:clr>
            <a:srgbClr val="F26B43"/>
          </p15:clr>
        </p15:guide>
        <p15:guide id="22" orient="horz" pos="5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image" Target="../media/image10.emf"/><Relationship Id="rId3" Type="http://schemas.openxmlformats.org/officeDocument/2006/relationships/image" Target="../media/image18.emf"/><Relationship Id="rId7" Type="http://schemas.openxmlformats.org/officeDocument/2006/relationships/image" Target="../media/image22.emf"/><Relationship Id="rId12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emf"/><Relationship Id="rId11" Type="http://schemas.openxmlformats.org/officeDocument/2006/relationships/image" Target="../media/image26.emf"/><Relationship Id="rId5" Type="http://schemas.openxmlformats.org/officeDocument/2006/relationships/image" Target="../media/image20.emf"/><Relationship Id="rId10" Type="http://schemas.openxmlformats.org/officeDocument/2006/relationships/image" Target="../media/image25.emf"/><Relationship Id="rId4" Type="http://schemas.openxmlformats.org/officeDocument/2006/relationships/image" Target="../media/image19.emf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#Environment"/><Relationship Id="rId3" Type="http://schemas.openxmlformats.org/officeDocument/2006/relationships/hyperlink" Target="#Risk_assessment"/><Relationship Id="rId7" Type="http://schemas.openxmlformats.org/officeDocument/2006/relationships/hyperlink" Target="#Fairbusinesspractices"/><Relationship Id="rId2" Type="http://schemas.openxmlformats.org/officeDocument/2006/relationships/hyperlink" Target="#Riskmanagement"/><Relationship Id="rId1" Type="http://schemas.openxmlformats.org/officeDocument/2006/relationships/slideLayout" Target="../slideLayouts/slideLayout5.xml"/><Relationship Id="rId6" Type="http://schemas.openxmlformats.org/officeDocument/2006/relationships/hyperlink" Target="#Security"/><Relationship Id="rId5" Type="http://schemas.openxmlformats.org/officeDocument/2006/relationships/hyperlink" Target="#Health"/><Relationship Id="rId4" Type="http://schemas.openxmlformats.org/officeDocument/2006/relationships/hyperlink" Target="#Safety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FDEF4414-65B6-49E5-88B5-9472232AE3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737139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think-cell Folie" r:id="rId4" imgW="344" imgH="345" progId="TCLayout.ActiveDocument.1">
                  <p:embed/>
                </p:oleObj>
              </mc:Choice>
              <mc:Fallback>
                <p:oleObj name="think-cell Folie" r:id="rId4" imgW="344" imgH="3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1C975F5-F812-054E-9CF0-4FC5C5189B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ECTA responsible care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8D23CDE-8D7A-154B-93BB-6A1E929F7C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SQAS Risk management, Brussels, </a:t>
            </a:r>
            <a:r>
              <a:rPr lang="en-US" dirty="0" err="1"/>
              <a:t>october</a:t>
            </a:r>
            <a:r>
              <a:rPr lang="en-US" dirty="0"/>
              <a:t> 7</a:t>
            </a:r>
            <a:r>
              <a:rPr lang="en-US" baseline="30000" dirty="0"/>
              <a:t>th</a:t>
            </a:r>
            <a:r>
              <a:rPr lang="en-US" dirty="0"/>
              <a:t> 2021, </a:t>
            </a:r>
          </a:p>
          <a:p>
            <a:endParaRPr lang="en-US" dirty="0"/>
          </a:p>
          <a:p>
            <a:r>
              <a:rPr lang="en-US" dirty="0"/>
              <a:t>JAAP VAN WELIJ, HOYER</a:t>
            </a:r>
          </a:p>
          <a:p>
            <a:r>
              <a:rPr lang="en-US" dirty="0"/>
              <a:t>RENATE </a:t>
            </a:r>
            <a:r>
              <a:rPr lang="en-US" dirty="0" err="1"/>
              <a:t>fASSBENDER</a:t>
            </a:r>
            <a:r>
              <a:rPr lang="en-US" dirty="0"/>
              <a:t>, TALKE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3E04BE-9B89-414F-887F-E307394B73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21741" y="4779919"/>
            <a:ext cx="326675" cy="131308"/>
          </a:xfrm>
        </p:spPr>
        <p:txBody>
          <a:bodyPr/>
          <a:lstStyle/>
          <a:p>
            <a:fld id="{A3951B12-4022-6142-AF82-B133EC808DC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65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502" y="87475"/>
            <a:ext cx="8964996" cy="4959027"/>
          </a:xfrm>
          <a:prstGeom prst="rect">
            <a:avLst/>
          </a:prstGeom>
        </p:spPr>
      </p:pic>
      <p:sp>
        <p:nvSpPr>
          <p:cNvPr id="9" name="Titel 1"/>
          <p:cNvSpPr>
            <a:spLocks/>
          </p:cNvSpPr>
          <p:nvPr/>
        </p:nvSpPr>
        <p:spPr bwMode="auto">
          <a:xfrm>
            <a:off x="4366606" y="2100876"/>
            <a:ext cx="2381738" cy="1118947"/>
          </a:xfrm>
          <a:prstGeom prst="rect">
            <a:avLst/>
          </a:prstGeom>
          <a:noFill/>
          <a:ln>
            <a:noFill/>
          </a:ln>
        </p:spPr>
        <p:txBody>
          <a:bodyPr wrap="none" lIns="81000" tIns="81000" rIns="81000" bIns="0" anchor="ctr">
            <a:noAutofit/>
          </a:bodyPr>
          <a:lstStyle/>
          <a:p>
            <a:pPr>
              <a:lnSpc>
                <a:spcPts val="2625"/>
              </a:lnSpc>
            </a:pPr>
            <a:r>
              <a:rPr lang="en-GB" sz="270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ECTA </a:t>
            </a:r>
          </a:p>
          <a:p>
            <a:pPr>
              <a:lnSpc>
                <a:spcPts val="2625"/>
              </a:lnSpc>
            </a:pPr>
            <a:r>
              <a:rPr lang="en-GB" sz="270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 </a:t>
            </a:r>
          </a:p>
          <a:p>
            <a:pPr>
              <a:lnSpc>
                <a:spcPts val="2625"/>
              </a:lnSpc>
            </a:pPr>
            <a:endParaRPr lang="en-GB" sz="3600" cap="all" dirty="0">
              <a:solidFill>
                <a:schemeClr val="bg1"/>
              </a:solidFill>
              <a:latin typeface="Futura XBlk BT" panose="020B0903020204020204" pitchFamily="34" charset="0"/>
            </a:endParaRPr>
          </a:p>
        </p:txBody>
      </p:sp>
      <p:sp>
        <p:nvSpPr>
          <p:cNvPr id="10" name="Titel 1"/>
          <p:cNvSpPr>
            <a:spLocks/>
          </p:cNvSpPr>
          <p:nvPr/>
        </p:nvSpPr>
        <p:spPr bwMode="auto">
          <a:xfrm>
            <a:off x="4463988" y="3847905"/>
            <a:ext cx="2490024" cy="2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>
              <a:lnSpc>
                <a:spcPct val="115000"/>
              </a:lnSpc>
            </a:pPr>
            <a:r>
              <a:rPr lang="de-DE" sz="900" dirty="0">
                <a:solidFill>
                  <a:schemeClr val="bg1"/>
                </a:solidFill>
                <a:latin typeface="Futura Hv BT" panose="020B0702020204020204"/>
                <a:cs typeface="Arial" pitchFamily="34" charset="0"/>
              </a:rPr>
              <a:t>Brussels Airport, 07. October 2021</a:t>
            </a:r>
            <a:endParaRPr lang="en-GB" sz="900" dirty="0">
              <a:solidFill>
                <a:schemeClr val="bg1"/>
              </a:solidFill>
              <a:latin typeface="Futura Hv BT" panose="020B0702020204020204"/>
              <a:cs typeface="Arial" pitchFamily="34" charset="0"/>
            </a:endParaRPr>
          </a:p>
        </p:txBody>
      </p:sp>
      <p:sp>
        <p:nvSpPr>
          <p:cNvPr id="11" name="Titel 1"/>
          <p:cNvSpPr>
            <a:spLocks/>
          </p:cNvSpPr>
          <p:nvPr/>
        </p:nvSpPr>
        <p:spPr bwMode="auto">
          <a:xfrm>
            <a:off x="4463989" y="2627503"/>
            <a:ext cx="1968563" cy="241797"/>
          </a:xfrm>
          <a:prstGeom prst="rect">
            <a:avLst/>
          </a:prstGeom>
          <a:solidFill>
            <a:srgbClr val="122476"/>
          </a:solidFill>
          <a:ln>
            <a:noFill/>
          </a:ln>
        </p:spPr>
        <p:txBody>
          <a:bodyPr wrap="none" lIns="81000" tIns="0" rIns="81000" bIns="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50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Responsible Care </a:t>
            </a:r>
          </a:p>
        </p:txBody>
      </p:sp>
      <p:sp>
        <p:nvSpPr>
          <p:cNvPr id="12" name="Rechteck 11"/>
          <p:cNvSpPr/>
          <p:nvPr/>
        </p:nvSpPr>
        <p:spPr>
          <a:xfrm>
            <a:off x="4463989" y="2926948"/>
            <a:ext cx="2188175" cy="241797"/>
          </a:xfrm>
          <a:prstGeom prst="rect">
            <a:avLst/>
          </a:prstGeom>
          <a:solidFill>
            <a:srgbClr val="122476"/>
          </a:solidFill>
          <a:ln>
            <a:noFill/>
          </a:ln>
        </p:spPr>
        <p:txBody>
          <a:bodyPr wrap="none" lIns="81000" tIns="0" rIns="81000" bIns="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50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Training Workshop</a:t>
            </a:r>
          </a:p>
        </p:txBody>
      </p:sp>
      <p:sp>
        <p:nvSpPr>
          <p:cNvPr id="13" name="Rechteck 12"/>
          <p:cNvSpPr/>
          <p:nvPr/>
        </p:nvSpPr>
        <p:spPr>
          <a:xfrm>
            <a:off x="4463989" y="3231652"/>
            <a:ext cx="2515188" cy="241797"/>
          </a:xfrm>
          <a:prstGeom prst="rect">
            <a:avLst/>
          </a:prstGeom>
          <a:solidFill>
            <a:srgbClr val="122476"/>
          </a:solidFill>
          <a:ln>
            <a:noFill/>
          </a:ln>
        </p:spPr>
        <p:txBody>
          <a:bodyPr wrap="none" lIns="81000" tIns="0" rIns="81000" bIns="0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50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Risk Assessment in SQAS</a:t>
            </a:r>
          </a:p>
        </p:txBody>
      </p:sp>
      <p:sp>
        <p:nvSpPr>
          <p:cNvPr id="14" name="Rechteck 7"/>
          <p:cNvSpPr/>
          <p:nvPr/>
        </p:nvSpPr>
        <p:spPr bwMode="auto">
          <a:xfrm>
            <a:off x="7002270" y="402190"/>
            <a:ext cx="2141730" cy="711398"/>
          </a:xfrm>
          <a:custGeom>
            <a:avLst/>
            <a:gdLst>
              <a:gd name="connsiteX0" fmla="*/ 0 w 3312367"/>
              <a:gd name="connsiteY0" fmla="*/ 0 h 1593850"/>
              <a:gd name="connsiteX1" fmla="*/ 3312367 w 3312367"/>
              <a:gd name="connsiteY1" fmla="*/ 0 h 1593850"/>
              <a:gd name="connsiteX2" fmla="*/ 3312367 w 3312367"/>
              <a:gd name="connsiteY2" fmla="*/ 1593850 h 1593850"/>
              <a:gd name="connsiteX3" fmla="*/ 0 w 3312367"/>
              <a:gd name="connsiteY3" fmla="*/ 1593850 h 1593850"/>
              <a:gd name="connsiteX4" fmla="*/ 0 w 3312367"/>
              <a:gd name="connsiteY4" fmla="*/ 0 h 1593850"/>
              <a:gd name="connsiteX0" fmla="*/ 812800 w 3312367"/>
              <a:gd name="connsiteY0" fmla="*/ 0 h 1593850"/>
              <a:gd name="connsiteX1" fmla="*/ 3312367 w 3312367"/>
              <a:gd name="connsiteY1" fmla="*/ 0 h 1593850"/>
              <a:gd name="connsiteX2" fmla="*/ 3312367 w 3312367"/>
              <a:gd name="connsiteY2" fmla="*/ 1593850 h 1593850"/>
              <a:gd name="connsiteX3" fmla="*/ 0 w 3312367"/>
              <a:gd name="connsiteY3" fmla="*/ 1593850 h 1593850"/>
              <a:gd name="connsiteX4" fmla="*/ 812800 w 3312367"/>
              <a:gd name="connsiteY4" fmla="*/ 0 h 1593850"/>
              <a:gd name="connsiteX0" fmla="*/ 565150 w 3064717"/>
              <a:gd name="connsiteY0" fmla="*/ 0 h 1593850"/>
              <a:gd name="connsiteX1" fmla="*/ 3064717 w 3064717"/>
              <a:gd name="connsiteY1" fmla="*/ 0 h 1593850"/>
              <a:gd name="connsiteX2" fmla="*/ 3064717 w 3064717"/>
              <a:gd name="connsiteY2" fmla="*/ 1593850 h 1593850"/>
              <a:gd name="connsiteX3" fmla="*/ 0 w 3064717"/>
              <a:gd name="connsiteY3" fmla="*/ 1583144 h 1593850"/>
              <a:gd name="connsiteX4" fmla="*/ 565150 w 3064717"/>
              <a:gd name="connsiteY4" fmla="*/ 0 h 1593850"/>
              <a:gd name="connsiteX0" fmla="*/ 565150 w 3064717"/>
              <a:gd name="connsiteY0" fmla="*/ 0 h 1599203"/>
              <a:gd name="connsiteX1" fmla="*/ 3064717 w 3064717"/>
              <a:gd name="connsiteY1" fmla="*/ 0 h 1599203"/>
              <a:gd name="connsiteX2" fmla="*/ 3064717 w 3064717"/>
              <a:gd name="connsiteY2" fmla="*/ 1593850 h 1599203"/>
              <a:gd name="connsiteX3" fmla="*/ 0 w 3064717"/>
              <a:gd name="connsiteY3" fmla="*/ 1599203 h 1599203"/>
              <a:gd name="connsiteX4" fmla="*/ 565150 w 3064717"/>
              <a:gd name="connsiteY4" fmla="*/ 0 h 159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717" h="1599203">
                <a:moveTo>
                  <a:pt x="565150" y="0"/>
                </a:moveTo>
                <a:lnTo>
                  <a:pt x="3064717" y="0"/>
                </a:lnTo>
                <a:lnTo>
                  <a:pt x="3064717" y="1593850"/>
                </a:lnTo>
                <a:lnTo>
                  <a:pt x="0" y="1599203"/>
                </a:lnTo>
                <a:lnTo>
                  <a:pt x="56515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40" y="597239"/>
            <a:ext cx="1608558" cy="335282"/>
          </a:xfrm>
          <a:prstGeom prst="rect">
            <a:avLst/>
          </a:prstGeom>
        </p:spPr>
      </p:pic>
      <p:sp>
        <p:nvSpPr>
          <p:cNvPr id="16" name="Titel 1"/>
          <p:cNvSpPr>
            <a:spLocks/>
          </p:cNvSpPr>
          <p:nvPr/>
        </p:nvSpPr>
        <p:spPr bwMode="auto">
          <a:xfrm>
            <a:off x="4463988" y="3459854"/>
            <a:ext cx="3793044" cy="72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/>
          <a:p>
            <a:pPr>
              <a:lnSpc>
                <a:spcPct val="115000"/>
              </a:lnSpc>
            </a:pPr>
            <a:r>
              <a:rPr lang="de-DE" sz="1050" cap="all" dirty="0">
                <a:solidFill>
                  <a:schemeClr val="bg1"/>
                </a:solidFill>
                <a:latin typeface="Futura XBlk BT" panose="020B0903020204020204" pitchFamily="34" charset="0"/>
              </a:rPr>
              <a:t>Jaap van Welij (Hoyer), Renate Fassbender (TALKE)</a:t>
            </a:r>
            <a:endParaRPr lang="en-GB" sz="1050" cap="all" dirty="0">
              <a:solidFill>
                <a:schemeClr val="bg1"/>
              </a:solidFill>
              <a:latin typeface="Futura XBlk BT" panose="020B09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61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el 1"/>
          <p:cNvSpPr>
            <a:spLocks/>
          </p:cNvSpPr>
          <p:nvPr/>
        </p:nvSpPr>
        <p:spPr bwMode="auto">
          <a:xfrm>
            <a:off x="251520" y="249492"/>
            <a:ext cx="5563791" cy="1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GB" sz="1350" dirty="0">
                <a:solidFill>
                  <a:schemeClr val="bg1"/>
                </a:solidFill>
                <a:latin typeface="Futura Hv BT" panose="020B0702020204020204" pitchFamily="34" charset="0"/>
                <a:ea typeface="Calibri" pitchFamily="34" charset="0"/>
                <a:cs typeface="Futura Medium"/>
              </a:rPr>
              <a:t>TALKE   </a:t>
            </a:r>
            <a:r>
              <a:rPr lang="en-GB" sz="1350" dirty="0">
                <a:solidFill>
                  <a:schemeClr val="bg1"/>
                </a:solidFill>
                <a:latin typeface="Futura Lt BT" panose="020B0402020204020303" pitchFamily="34" charset="0"/>
                <a:ea typeface="Calibri" pitchFamily="34" charset="0"/>
                <a:cs typeface="Futura Medium"/>
              </a:rPr>
              <a:t>International</a:t>
            </a:r>
          </a:p>
        </p:txBody>
      </p:sp>
      <p:sp>
        <p:nvSpPr>
          <p:cNvPr id="33" name="Inhaltsplatzhalter 2"/>
          <p:cNvSpPr>
            <a:spLocks/>
          </p:cNvSpPr>
          <p:nvPr/>
        </p:nvSpPr>
        <p:spPr bwMode="auto">
          <a:xfrm>
            <a:off x="5424523" y="3926725"/>
            <a:ext cx="3464315" cy="5075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Human Capital Management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Safety, quality, health, talent, succession</a:t>
            </a:r>
          </a:p>
        </p:txBody>
      </p:sp>
      <p:sp>
        <p:nvSpPr>
          <p:cNvPr id="36" name="Inhaltsplatzhalter 2"/>
          <p:cNvSpPr>
            <a:spLocks/>
          </p:cNvSpPr>
          <p:nvPr/>
        </p:nvSpPr>
        <p:spPr bwMode="auto">
          <a:xfrm>
            <a:off x="5424523" y="4510127"/>
            <a:ext cx="3464315" cy="49903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Integrated SAP IT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Powerful, resilient, future-proof</a:t>
            </a:r>
            <a:endParaRPr lang="en-GB" sz="825" dirty="0">
              <a:solidFill>
                <a:srgbClr val="12247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Inhaltsplatzhalter 2"/>
          <p:cNvSpPr>
            <a:spLocks/>
          </p:cNvSpPr>
          <p:nvPr/>
        </p:nvSpPr>
        <p:spPr bwMode="auto">
          <a:xfrm>
            <a:off x="5424523" y="2176515"/>
            <a:ext cx="3464315" cy="5075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Transport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Bulk and packed product, all modes</a:t>
            </a:r>
          </a:p>
        </p:txBody>
      </p:sp>
      <p:sp>
        <p:nvSpPr>
          <p:cNvPr id="27" name="Rechteck 26"/>
          <p:cNvSpPr/>
          <p:nvPr/>
        </p:nvSpPr>
        <p:spPr>
          <a:xfrm>
            <a:off x="4187873" y="3931617"/>
            <a:ext cx="108000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6" name="Rechteck 25"/>
          <p:cNvSpPr/>
          <p:nvPr/>
        </p:nvSpPr>
        <p:spPr>
          <a:xfrm>
            <a:off x="4187873" y="2764781"/>
            <a:ext cx="108000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5" name="Rechteck 24"/>
          <p:cNvSpPr/>
          <p:nvPr/>
        </p:nvSpPr>
        <p:spPr>
          <a:xfrm>
            <a:off x="4187873" y="1593112"/>
            <a:ext cx="1080000" cy="1080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Rechteck 4"/>
          <p:cNvSpPr/>
          <p:nvPr/>
        </p:nvSpPr>
        <p:spPr>
          <a:xfrm>
            <a:off x="251222" y="1279581"/>
            <a:ext cx="3780000" cy="1832229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Inhaltsplatzhalter 2"/>
          <p:cNvSpPr>
            <a:spLocks/>
          </p:cNvSpPr>
          <p:nvPr/>
        </p:nvSpPr>
        <p:spPr bwMode="auto">
          <a:xfrm>
            <a:off x="250447" y="681038"/>
            <a:ext cx="8638391" cy="490531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81000" tIns="0" rIns="0" bIns="0" numCol="1" spcCol="108000" anchor="ctr" anchorCtr="0"/>
          <a:lstStyle/>
          <a:p>
            <a:pPr marL="0" lvl="1">
              <a:lnSpc>
                <a:spcPct val="110000"/>
              </a:lnSpc>
              <a:buClr>
                <a:srgbClr val="404040"/>
              </a:buClr>
              <a:buSzPct val="100000"/>
              <a:tabLst>
                <a:tab pos="3026569" algn="l"/>
              </a:tabLst>
              <a:defRPr/>
            </a:pPr>
            <a:r>
              <a:rPr lang="en-GB" sz="1350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Global supply chain partner of the chemical and petrochemical industries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83" y="3226967"/>
            <a:ext cx="3780420" cy="1782198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15" name="Inhaltsplatzhalter 2"/>
          <p:cNvSpPr>
            <a:spLocks/>
          </p:cNvSpPr>
          <p:nvPr/>
        </p:nvSpPr>
        <p:spPr bwMode="auto">
          <a:xfrm>
            <a:off x="259783" y="3226966"/>
            <a:ext cx="3780000" cy="223169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6350">
            <a:noFill/>
          </a:ln>
        </p:spPr>
        <p:txBody>
          <a:bodyPr lIns="81000" tIns="27000" rIns="0" bIns="5400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Geographical Footprint</a:t>
            </a:r>
          </a:p>
        </p:txBody>
      </p:sp>
      <p:sp>
        <p:nvSpPr>
          <p:cNvPr id="17" name="Inhaltsplatzhalter 2"/>
          <p:cNvSpPr>
            <a:spLocks/>
          </p:cNvSpPr>
          <p:nvPr/>
        </p:nvSpPr>
        <p:spPr bwMode="auto">
          <a:xfrm>
            <a:off x="251222" y="1281040"/>
            <a:ext cx="3780000" cy="223169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6350">
            <a:noFill/>
          </a:ln>
        </p:spPr>
        <p:txBody>
          <a:bodyPr lIns="81000" tIns="27000" rIns="0" bIns="5400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Key Figures</a:t>
            </a:r>
          </a:p>
        </p:txBody>
      </p:sp>
      <p:sp>
        <p:nvSpPr>
          <p:cNvPr id="23" name="Inhaltsplatzhalter 2"/>
          <p:cNvSpPr>
            <a:spLocks/>
          </p:cNvSpPr>
          <p:nvPr/>
        </p:nvSpPr>
        <p:spPr bwMode="auto">
          <a:xfrm>
            <a:off x="4187873" y="1279581"/>
            <a:ext cx="1080000" cy="223169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81000" tIns="27000" rIns="0" bIns="5400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Key Industries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459" y="2941529"/>
            <a:ext cx="748826" cy="5257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783" y="1721021"/>
            <a:ext cx="530179" cy="64345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14" y="4072008"/>
            <a:ext cx="362516" cy="643457"/>
          </a:xfrm>
          <a:prstGeom prst="rect">
            <a:avLst/>
          </a:prstGeom>
        </p:spPr>
      </p:pic>
      <p:sp>
        <p:nvSpPr>
          <p:cNvPr id="24" name="Rechteck 23"/>
          <p:cNvSpPr/>
          <p:nvPr/>
        </p:nvSpPr>
        <p:spPr>
          <a:xfrm>
            <a:off x="4378497" y="2447118"/>
            <a:ext cx="744114" cy="209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chemicals</a:t>
            </a:r>
          </a:p>
        </p:txBody>
      </p:sp>
      <p:sp>
        <p:nvSpPr>
          <p:cNvPr id="29" name="Rechteck 28"/>
          <p:cNvSpPr/>
          <p:nvPr/>
        </p:nvSpPr>
        <p:spPr>
          <a:xfrm>
            <a:off x="4213186" y="3592537"/>
            <a:ext cx="1075936" cy="209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petrochemicals</a:t>
            </a:r>
          </a:p>
        </p:txBody>
      </p:sp>
      <p:sp>
        <p:nvSpPr>
          <p:cNvPr id="30" name="Rechteck 29"/>
          <p:cNvSpPr/>
          <p:nvPr/>
        </p:nvSpPr>
        <p:spPr>
          <a:xfrm>
            <a:off x="4296743" y="4788592"/>
            <a:ext cx="906017" cy="209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Life sciences</a:t>
            </a:r>
          </a:p>
        </p:txBody>
      </p:sp>
      <p:sp>
        <p:nvSpPr>
          <p:cNvPr id="31" name="Inhaltsplatzhalter 2"/>
          <p:cNvSpPr>
            <a:spLocks/>
          </p:cNvSpPr>
          <p:nvPr/>
        </p:nvSpPr>
        <p:spPr bwMode="auto">
          <a:xfrm>
            <a:off x="5424523" y="1279838"/>
            <a:ext cx="3464315" cy="223169"/>
          </a:xfrm>
          <a:prstGeom prst="rect">
            <a:avLst/>
          </a:prstGeom>
          <a:solidFill>
            <a:schemeClr val="tx1">
              <a:lumMod val="50000"/>
              <a:lumOff val="50000"/>
              <a:alpha val="61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81000" tIns="27000" rIns="0" bIns="5400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Strategic Focus</a:t>
            </a:r>
          </a:p>
        </p:txBody>
      </p:sp>
      <p:sp>
        <p:nvSpPr>
          <p:cNvPr id="32" name="Inhaltsplatzhalter 2"/>
          <p:cNvSpPr>
            <a:spLocks/>
          </p:cNvSpPr>
          <p:nvPr/>
        </p:nvSpPr>
        <p:spPr bwMode="auto">
          <a:xfrm>
            <a:off x="5424523" y="1593112"/>
            <a:ext cx="3464315" cy="5075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HSSEQ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Holistic safety and quality as per international standards</a:t>
            </a:r>
          </a:p>
        </p:txBody>
      </p:sp>
      <p:sp>
        <p:nvSpPr>
          <p:cNvPr id="34" name="Inhaltsplatzhalter 2"/>
          <p:cNvSpPr>
            <a:spLocks/>
          </p:cNvSpPr>
          <p:nvPr/>
        </p:nvSpPr>
        <p:spPr bwMode="auto">
          <a:xfrm>
            <a:off x="5424523" y="3343321"/>
            <a:ext cx="3464315" cy="5075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Solution Consultancy &amp; Design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Analysis, optimisation, EPC, technical expertise</a:t>
            </a:r>
          </a:p>
        </p:txBody>
      </p:sp>
      <p:sp>
        <p:nvSpPr>
          <p:cNvPr id="37" name="Inhaltsplatzhalter 2"/>
          <p:cNvSpPr>
            <a:spLocks/>
          </p:cNvSpPr>
          <p:nvPr/>
        </p:nvSpPr>
        <p:spPr bwMode="auto">
          <a:xfrm>
            <a:off x="5424523" y="2759918"/>
            <a:ext cx="3464315" cy="507578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chemeClr val="bg1">
                <a:lumMod val="50000"/>
              </a:schemeClr>
            </a:solidFill>
          </a:ln>
        </p:spPr>
        <p:txBody>
          <a:bodyPr lIns="648000" tIns="0" rIns="0" bIns="0" numCol="1" spcCol="108000" anchor="ctr" anchorCtr="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12247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Logistics – on site &amp; off site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825" dirty="0">
                <a:solidFill>
                  <a:srgbClr val="404040"/>
                </a:solidFill>
                <a:cs typeface="Arial" panose="020B0604020202020204" pitchFamily="34" charset="0"/>
              </a:rPr>
              <a:t>Warehouse management and operations, VAS</a:t>
            </a:r>
            <a:endParaRPr lang="en-GB" sz="825" dirty="0">
              <a:solidFill>
                <a:srgbClr val="12247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208" y="2272846"/>
            <a:ext cx="461948" cy="302426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50" y="2837122"/>
            <a:ext cx="425755" cy="335288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333" y="3975906"/>
            <a:ext cx="303683" cy="405424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04" y="4605139"/>
            <a:ext cx="281902" cy="313856"/>
          </a:xfrm>
          <a:prstGeom prst="rect">
            <a:avLst/>
          </a:prstGeom>
        </p:spPr>
      </p:pic>
      <p:sp>
        <p:nvSpPr>
          <p:cNvPr id="39" name="Inhaltsplatzhalter 2"/>
          <p:cNvSpPr>
            <a:spLocks/>
          </p:cNvSpPr>
          <p:nvPr/>
        </p:nvSpPr>
        <p:spPr bwMode="auto">
          <a:xfrm>
            <a:off x="258709" y="2357185"/>
            <a:ext cx="1080778" cy="522890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>
                <a:solidFill>
                  <a:srgbClr val="12247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72</a:t>
            </a:r>
            <a:endParaRPr lang="en-GB" sz="2100" dirty="0">
              <a:solidFill>
                <a:srgbClr val="12247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sites</a:t>
            </a:r>
          </a:p>
        </p:txBody>
      </p:sp>
      <p:sp>
        <p:nvSpPr>
          <p:cNvPr id="45" name="Inhaltsplatzhalter 2"/>
          <p:cNvSpPr>
            <a:spLocks/>
          </p:cNvSpPr>
          <p:nvPr/>
        </p:nvSpPr>
        <p:spPr bwMode="auto">
          <a:xfrm>
            <a:off x="258709" y="1660808"/>
            <a:ext cx="1080778" cy="538269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 dirty="0">
                <a:solidFill>
                  <a:srgbClr val="12247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73</a:t>
            </a:r>
            <a:endParaRPr lang="en-GB" sz="1500" dirty="0">
              <a:solidFill>
                <a:srgbClr val="12247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years in service</a:t>
            </a:r>
          </a:p>
        </p:txBody>
      </p:sp>
      <p:sp>
        <p:nvSpPr>
          <p:cNvPr id="46" name="Inhaltsplatzhalter 2"/>
          <p:cNvSpPr>
            <a:spLocks/>
          </p:cNvSpPr>
          <p:nvPr/>
        </p:nvSpPr>
        <p:spPr bwMode="auto">
          <a:xfrm>
            <a:off x="2596550" y="1660808"/>
            <a:ext cx="1219366" cy="540567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 anchor="t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 dirty="0">
                <a:solidFill>
                  <a:srgbClr val="122476"/>
                </a:solidFill>
                <a:latin typeface="Arial Rounded MT Bold"/>
                <a:ea typeface="ＭＳ Ｐゴシック"/>
                <a:cs typeface="Arial"/>
              </a:rPr>
              <a:t>&gt; 4,600</a:t>
            </a:r>
            <a:endParaRPr lang="en-GB" sz="2100" dirty="0">
              <a:solidFill>
                <a:srgbClr val="122476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employees</a:t>
            </a:r>
          </a:p>
        </p:txBody>
      </p:sp>
      <p:sp>
        <p:nvSpPr>
          <p:cNvPr id="47" name="Inhaltsplatzhalter 2"/>
          <p:cNvSpPr>
            <a:spLocks/>
          </p:cNvSpPr>
          <p:nvPr/>
        </p:nvSpPr>
        <p:spPr bwMode="auto">
          <a:xfrm>
            <a:off x="1346973" y="2357186"/>
            <a:ext cx="1238520" cy="530494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 dirty="0">
                <a:solidFill>
                  <a:srgbClr val="12247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&gt; 2,600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transport units</a:t>
            </a:r>
          </a:p>
        </p:txBody>
      </p:sp>
      <p:sp>
        <p:nvSpPr>
          <p:cNvPr id="48" name="Inhaltsplatzhalter 2"/>
          <p:cNvSpPr>
            <a:spLocks/>
          </p:cNvSpPr>
          <p:nvPr/>
        </p:nvSpPr>
        <p:spPr bwMode="auto">
          <a:xfrm>
            <a:off x="1350544" y="1660807"/>
            <a:ext cx="1234949" cy="546596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 dirty="0">
                <a:solidFill>
                  <a:srgbClr val="12247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&gt; € 348 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mio. revenue p.a.</a:t>
            </a:r>
          </a:p>
        </p:txBody>
      </p:sp>
      <p:sp>
        <p:nvSpPr>
          <p:cNvPr id="49" name="Inhaltsplatzhalter 2"/>
          <p:cNvSpPr>
            <a:spLocks/>
          </p:cNvSpPr>
          <p:nvPr/>
        </p:nvSpPr>
        <p:spPr bwMode="auto">
          <a:xfrm>
            <a:off x="2592979" y="2357185"/>
            <a:ext cx="1222936" cy="538601"/>
          </a:xfrm>
          <a:prstGeom prst="rect">
            <a:avLst/>
          </a:prstGeom>
          <a:solidFill>
            <a:schemeClr val="bg1">
              <a:alpha val="61000"/>
            </a:schemeClr>
          </a:solidFill>
          <a:ln>
            <a:noFill/>
          </a:ln>
        </p:spPr>
        <p:txBody>
          <a:bodyPr lIns="81000" tIns="0" rIns="0" bIns="54000" numCol="1" spcCol="108000"/>
          <a:lstStyle/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2100" dirty="0">
                <a:solidFill>
                  <a:srgbClr val="122476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~ 27,200 </a:t>
            </a:r>
          </a:p>
          <a:p>
            <a:pPr marL="0" lvl="1">
              <a:lnSpc>
                <a:spcPct val="110000"/>
              </a:lnSpc>
              <a:spcAft>
                <a:spcPts val="300"/>
              </a:spcAft>
              <a:buClr>
                <a:srgbClr val="404040"/>
              </a:buClr>
              <a:buSzPct val="100000"/>
              <a:defRPr/>
            </a:pPr>
            <a:r>
              <a:rPr lang="en-GB" sz="750" cap="all" dirty="0">
                <a:solidFill>
                  <a:srgbClr val="404040"/>
                </a:solidFill>
                <a:cs typeface="Arial" panose="020B0604020202020204" pitchFamily="34" charset="0"/>
              </a:rPr>
              <a:t>products</a:t>
            </a:r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04" y="3401003"/>
            <a:ext cx="270446" cy="38306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57" y="1675346"/>
            <a:ext cx="448310" cy="341148"/>
          </a:xfrm>
          <a:prstGeom prst="rect">
            <a:avLst/>
          </a:prstGeom>
        </p:spPr>
      </p:pic>
      <p:pic>
        <p:nvPicPr>
          <p:cNvPr id="51" name="Grafik 50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83993"/>
            <a:ext cx="1510195" cy="314780"/>
          </a:xfrm>
          <a:prstGeom prst="rect">
            <a:avLst/>
          </a:prstGeom>
        </p:spPr>
      </p:pic>
      <p:sp>
        <p:nvSpPr>
          <p:cNvPr id="52" name="Parallelogramm 51"/>
          <p:cNvSpPr/>
          <p:nvPr/>
        </p:nvSpPr>
        <p:spPr>
          <a:xfrm>
            <a:off x="6939850" y="87472"/>
            <a:ext cx="378042" cy="493679"/>
          </a:xfrm>
          <a:prstGeom prst="parallelogram">
            <a:avLst>
              <a:gd name="adj" fmla="val 735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775109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/>
          </p:cNvSpPr>
          <p:nvPr/>
        </p:nvSpPr>
        <p:spPr bwMode="auto">
          <a:xfrm>
            <a:off x="252116" y="246894"/>
            <a:ext cx="5563791" cy="1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350" dirty="0">
                <a:solidFill>
                  <a:schemeClr val="bg1"/>
                </a:solidFill>
                <a:latin typeface="Futura Hv BT" panose="020B0702020204020204" pitchFamily="34" charset="0"/>
                <a:ea typeface="Calibri" pitchFamily="34" charset="0"/>
                <a:cs typeface="Futura Medium"/>
              </a:rPr>
              <a:t>Characteristics: Risk Management</a:t>
            </a:r>
            <a:endParaRPr lang="de-DE" sz="1350" dirty="0">
              <a:solidFill>
                <a:schemeClr val="bg1"/>
              </a:solidFill>
              <a:latin typeface="Futura Lt BT" panose="020B0402020204020303" pitchFamily="34" charset="0"/>
              <a:ea typeface="Calibri" pitchFamily="34" charset="0"/>
              <a:cs typeface="Futura Medium"/>
            </a:endParaRPr>
          </a:p>
        </p:txBody>
      </p:sp>
      <p:sp>
        <p:nvSpPr>
          <p:cNvPr id="41" name="Inhaltsplatzhalter 2"/>
          <p:cNvSpPr>
            <a:spLocks/>
          </p:cNvSpPr>
          <p:nvPr/>
        </p:nvSpPr>
        <p:spPr bwMode="auto">
          <a:xfrm>
            <a:off x="259260" y="742188"/>
            <a:ext cx="1072381" cy="5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10000"/>
              </a:lnSpc>
              <a:spcAft>
                <a:spcPts val="225"/>
              </a:spcAft>
              <a:defRPr/>
            </a:pPr>
            <a:endParaRPr lang="de-DE" sz="1050" dirty="0">
              <a:solidFill>
                <a:srgbClr val="122476"/>
              </a:solidFill>
              <a:latin typeface="Futura Hv BT" panose="020B0702020204020204" pitchFamily="34" charset="0"/>
              <a:cs typeface="Arial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E11318A2-7206-4903-BF7E-9056A0C23BD1}"/>
              </a:ext>
            </a:extLst>
          </p:cNvPr>
          <p:cNvSpPr/>
          <p:nvPr/>
        </p:nvSpPr>
        <p:spPr>
          <a:xfrm>
            <a:off x="1175848" y="888110"/>
            <a:ext cx="2854380" cy="807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What can go wrong?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How will it affect the organisation?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What can be done?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>
              <a:solidFill>
                <a:schemeClr val="accent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DB44C99-776B-49DC-90E3-7BC7AA0A4E30}"/>
              </a:ext>
            </a:extLst>
          </p:cNvPr>
          <p:cNvSpPr/>
          <p:nvPr/>
        </p:nvSpPr>
        <p:spPr>
          <a:xfrm>
            <a:off x="1175848" y="1925093"/>
            <a:ext cx="2854380" cy="807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Risk Matrix: Likelihood &amp; impact of potential risks/severity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>
              <a:solidFill>
                <a:schemeClr val="accent1"/>
              </a:solidFill>
            </a:endParaRPr>
          </a:p>
        </p:txBody>
      </p:sp>
      <p:pic>
        <p:nvPicPr>
          <p:cNvPr id="64" name="Grafik 63">
            <a:extLst>
              <a:ext uri="{FF2B5EF4-FFF2-40B4-BE49-F238E27FC236}">
                <a16:creationId xmlns:a16="http://schemas.microsoft.com/office/drawing/2014/main" id="{623DF0CC-7B56-4C11-9B43-8C74907B6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21" y="687863"/>
            <a:ext cx="932817" cy="1071747"/>
          </a:xfrm>
          <a:prstGeom prst="rect">
            <a:avLst/>
          </a:prstGeom>
        </p:spPr>
      </p:pic>
      <p:pic>
        <p:nvPicPr>
          <p:cNvPr id="65" name="Grafik 64">
            <a:extLst>
              <a:ext uri="{FF2B5EF4-FFF2-40B4-BE49-F238E27FC236}">
                <a16:creationId xmlns:a16="http://schemas.microsoft.com/office/drawing/2014/main" id="{219E38CB-CD6D-4C1A-BF9A-482E7C0965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059" y="1766466"/>
            <a:ext cx="874498" cy="1004742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4DD6DC01-BEA8-4B3F-B61E-A3A6FC973D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0453" y="1611923"/>
            <a:ext cx="2643554" cy="1198482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FCBA6581-CF4E-4C85-9AFE-FEE68D58D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504" y="1611923"/>
            <a:ext cx="1121726" cy="1082429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D2691D43-623D-49CB-8951-12BB4531A84C}"/>
              </a:ext>
            </a:extLst>
          </p:cNvPr>
          <p:cNvSpPr txBox="1"/>
          <p:nvPr/>
        </p:nvSpPr>
        <p:spPr>
          <a:xfrm>
            <a:off x="4027997" y="981363"/>
            <a:ext cx="4854182" cy="50783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DE" sz="1350" i="1" dirty="0">
                <a:solidFill>
                  <a:srgbClr val="282781"/>
                </a:solidFill>
              </a:rPr>
              <a:t>&gt;&gt;  e.g. work environment, business operations, legal liability,    </a:t>
            </a:r>
            <a:br>
              <a:rPr lang="de-DE" sz="1350" i="1" dirty="0">
                <a:solidFill>
                  <a:srgbClr val="282781"/>
                </a:solidFill>
              </a:rPr>
            </a:br>
            <a:r>
              <a:rPr lang="de-DE" sz="1350" i="1" dirty="0">
                <a:solidFill>
                  <a:srgbClr val="282781"/>
                </a:solidFill>
              </a:rPr>
              <a:t>             health, environmental protection, property &amp; assests </a:t>
            </a:r>
          </a:p>
        </p:txBody>
      </p:sp>
      <p:pic>
        <p:nvPicPr>
          <p:cNvPr id="80" name="Grafik 79">
            <a:extLst>
              <a:ext uri="{FF2B5EF4-FFF2-40B4-BE49-F238E27FC236}">
                <a16:creationId xmlns:a16="http://schemas.microsoft.com/office/drawing/2014/main" id="{1A516CA5-6E9A-41A4-ADCA-FB610A349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233" y="2778064"/>
            <a:ext cx="932816" cy="1071746"/>
          </a:xfrm>
          <a:prstGeom prst="rect">
            <a:avLst/>
          </a:prstGeom>
        </p:spPr>
      </p:pic>
      <p:sp>
        <p:nvSpPr>
          <p:cNvPr id="83" name="Rechteck 82">
            <a:extLst>
              <a:ext uri="{FF2B5EF4-FFF2-40B4-BE49-F238E27FC236}">
                <a16:creationId xmlns:a16="http://schemas.microsoft.com/office/drawing/2014/main" id="{28ECD9DB-A608-43F4-BFA1-4BF6A96E13E3}"/>
              </a:ext>
            </a:extLst>
          </p:cNvPr>
          <p:cNvSpPr/>
          <p:nvPr/>
        </p:nvSpPr>
        <p:spPr>
          <a:xfrm>
            <a:off x="1201224" y="2910191"/>
            <a:ext cx="2854380" cy="8074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Develope a plan to reduce highest-ranked risks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Prevent or reduce undesired effects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>
              <a:solidFill>
                <a:schemeClr val="accent1"/>
              </a:solidFill>
            </a:endParaRPr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258CAD27-B261-4C30-9050-1361C6EF5C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657" y="3883508"/>
            <a:ext cx="1031146" cy="1184721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E67E874D-D23C-4A64-BE7E-4D30C7E6CFE0}"/>
              </a:ext>
            </a:extLst>
          </p:cNvPr>
          <p:cNvSpPr/>
          <p:nvPr/>
        </p:nvSpPr>
        <p:spPr>
          <a:xfrm>
            <a:off x="1248974" y="3947174"/>
            <a:ext cx="2854380" cy="9850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de-DE" sz="1350" dirty="0">
                <a:solidFill>
                  <a:srgbClr val="282781"/>
                </a:solidFill>
              </a:rPr>
              <a:t>Follow- up on both: the risk &amp; the overall plan to continuously monitor and track new and existing risks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de-DE" sz="1350" dirty="0">
              <a:solidFill>
                <a:schemeClr val="accent1"/>
              </a:solidFill>
            </a:endParaRPr>
          </a:p>
        </p:txBody>
      </p: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2C407A13-2E84-45CF-9019-445A5A926395}"/>
              </a:ext>
            </a:extLst>
          </p:cNvPr>
          <p:cNvCxnSpPr>
            <a:cxnSpLocks/>
          </p:cNvCxnSpPr>
          <p:nvPr/>
        </p:nvCxnSpPr>
        <p:spPr>
          <a:xfrm flipV="1">
            <a:off x="4301970" y="2778064"/>
            <a:ext cx="0" cy="71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47ABEAB6-688D-44B1-A94B-A00D25CE1A58}"/>
              </a:ext>
            </a:extLst>
          </p:cNvPr>
          <p:cNvCxnSpPr>
            <a:cxnSpLocks/>
          </p:cNvCxnSpPr>
          <p:nvPr/>
        </p:nvCxnSpPr>
        <p:spPr>
          <a:xfrm flipV="1">
            <a:off x="4308866" y="3496871"/>
            <a:ext cx="7541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ussdiagramm: Verbinder 91">
            <a:extLst>
              <a:ext uri="{FF2B5EF4-FFF2-40B4-BE49-F238E27FC236}">
                <a16:creationId xmlns:a16="http://schemas.microsoft.com/office/drawing/2014/main" id="{AD6995DF-82F8-4B87-B271-717FEB301577}"/>
              </a:ext>
            </a:extLst>
          </p:cNvPr>
          <p:cNvSpPr/>
          <p:nvPr/>
        </p:nvSpPr>
        <p:spPr>
          <a:xfrm>
            <a:off x="4813379" y="2937137"/>
            <a:ext cx="162002" cy="1318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BC65BA3B-D9A0-4185-BA3A-AD141C163E5F}"/>
              </a:ext>
            </a:extLst>
          </p:cNvPr>
          <p:cNvCxnSpPr/>
          <p:nvPr/>
        </p:nvCxnSpPr>
        <p:spPr>
          <a:xfrm flipH="1">
            <a:off x="4409982" y="3003791"/>
            <a:ext cx="27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87DB01B6-E173-4C8E-9434-F37793BCA553}"/>
              </a:ext>
            </a:extLst>
          </p:cNvPr>
          <p:cNvCxnSpPr>
            <a:cxnSpLocks/>
          </p:cNvCxnSpPr>
          <p:nvPr/>
        </p:nvCxnSpPr>
        <p:spPr>
          <a:xfrm>
            <a:off x="4896036" y="3118092"/>
            <a:ext cx="0" cy="31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FE325C82-0E5A-4C43-8D2C-A71BC2C999D1}"/>
              </a:ext>
            </a:extLst>
          </p:cNvPr>
          <p:cNvCxnSpPr>
            <a:cxnSpLocks/>
          </p:cNvCxnSpPr>
          <p:nvPr/>
        </p:nvCxnSpPr>
        <p:spPr>
          <a:xfrm flipH="1">
            <a:off x="4409982" y="3118092"/>
            <a:ext cx="384330" cy="2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Textfeld 98">
            <a:extLst>
              <a:ext uri="{FF2B5EF4-FFF2-40B4-BE49-F238E27FC236}">
                <a16:creationId xmlns:a16="http://schemas.microsoft.com/office/drawing/2014/main" id="{37F8A772-F3E5-44BE-B290-779B772DA326}"/>
              </a:ext>
            </a:extLst>
          </p:cNvPr>
          <p:cNvSpPr txBox="1"/>
          <p:nvPr/>
        </p:nvSpPr>
        <p:spPr>
          <a:xfrm>
            <a:off x="4055604" y="3137467"/>
            <a:ext cx="144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282781"/>
                </a:solidFill>
              </a:rPr>
              <a:t>I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0F405EDD-68C7-420A-9726-834D3CB88019}"/>
              </a:ext>
            </a:extLst>
          </p:cNvPr>
          <p:cNvSpPr txBox="1"/>
          <p:nvPr/>
        </p:nvSpPr>
        <p:spPr>
          <a:xfrm>
            <a:off x="4685957" y="3532727"/>
            <a:ext cx="1446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28278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73837687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/>
          </p:cNvSpPr>
          <p:nvPr/>
        </p:nvSpPr>
        <p:spPr bwMode="auto">
          <a:xfrm>
            <a:off x="252116" y="246894"/>
            <a:ext cx="5563791" cy="19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de-DE" sz="1350" dirty="0">
                <a:solidFill>
                  <a:schemeClr val="bg1"/>
                </a:solidFill>
                <a:latin typeface="Futura Hv BT" panose="020B0702020204020204" pitchFamily="34" charset="0"/>
                <a:ea typeface="Calibri" pitchFamily="34" charset="0"/>
                <a:cs typeface="Futura Medium"/>
              </a:rPr>
              <a:t>Characteristics: Risk Management</a:t>
            </a:r>
            <a:endParaRPr lang="de-DE" sz="1350" dirty="0">
              <a:solidFill>
                <a:schemeClr val="bg1"/>
              </a:solidFill>
              <a:latin typeface="Futura Lt BT" panose="020B0402020204020303" pitchFamily="34" charset="0"/>
              <a:ea typeface="Calibri" pitchFamily="34" charset="0"/>
              <a:cs typeface="Futura Medium"/>
            </a:endParaRPr>
          </a:p>
        </p:txBody>
      </p:sp>
      <p:sp>
        <p:nvSpPr>
          <p:cNvPr id="41" name="Inhaltsplatzhalter 2"/>
          <p:cNvSpPr>
            <a:spLocks/>
          </p:cNvSpPr>
          <p:nvPr/>
        </p:nvSpPr>
        <p:spPr bwMode="auto">
          <a:xfrm>
            <a:off x="259260" y="742188"/>
            <a:ext cx="1072381" cy="53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lnSpc>
                <a:spcPct val="110000"/>
              </a:lnSpc>
              <a:spcAft>
                <a:spcPts val="225"/>
              </a:spcAft>
              <a:defRPr/>
            </a:pPr>
            <a:endParaRPr lang="de-DE" sz="1050" dirty="0">
              <a:solidFill>
                <a:srgbClr val="122476"/>
              </a:solidFill>
              <a:latin typeface="Futura Hv BT" panose="020B0702020204020204" pitchFamily="34" charset="0"/>
              <a:cs typeface="Arial" pitchFamily="34" charset="0"/>
            </a:endParaRP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4DD6DC01-BEA8-4B3F-B61E-A3A6FC973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59" y="975359"/>
            <a:ext cx="5430981" cy="2462190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FCBA6581-CF4E-4C85-9AFE-FEE68D58D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730" y="2853760"/>
            <a:ext cx="1984190" cy="1914679"/>
          </a:xfrm>
          <a:prstGeom prst="rect">
            <a:avLst/>
          </a:prstGeom>
        </p:spPr>
      </p:pic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2C407A13-2E84-45CF-9019-445A5A926395}"/>
              </a:ext>
            </a:extLst>
          </p:cNvPr>
          <p:cNvCxnSpPr>
            <a:cxnSpLocks/>
          </p:cNvCxnSpPr>
          <p:nvPr/>
        </p:nvCxnSpPr>
        <p:spPr>
          <a:xfrm flipV="1">
            <a:off x="508903" y="3936304"/>
            <a:ext cx="0" cy="7188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mit Pfeil 89">
            <a:extLst>
              <a:ext uri="{FF2B5EF4-FFF2-40B4-BE49-F238E27FC236}">
                <a16:creationId xmlns:a16="http://schemas.microsoft.com/office/drawing/2014/main" id="{47ABEAB6-688D-44B1-A94B-A00D25CE1A58}"/>
              </a:ext>
            </a:extLst>
          </p:cNvPr>
          <p:cNvCxnSpPr>
            <a:cxnSpLocks/>
          </p:cNvCxnSpPr>
          <p:nvPr/>
        </p:nvCxnSpPr>
        <p:spPr>
          <a:xfrm flipV="1">
            <a:off x="515799" y="4655111"/>
            <a:ext cx="75418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Flussdiagramm: Verbinder 91">
            <a:extLst>
              <a:ext uri="{FF2B5EF4-FFF2-40B4-BE49-F238E27FC236}">
                <a16:creationId xmlns:a16="http://schemas.microsoft.com/office/drawing/2014/main" id="{AD6995DF-82F8-4B87-B271-717FEB301577}"/>
              </a:ext>
            </a:extLst>
          </p:cNvPr>
          <p:cNvSpPr/>
          <p:nvPr/>
        </p:nvSpPr>
        <p:spPr>
          <a:xfrm>
            <a:off x="1020312" y="4095377"/>
            <a:ext cx="162002" cy="1318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cxnSp>
        <p:nvCxnSpPr>
          <p:cNvPr id="94" name="Gerade Verbindung mit Pfeil 93">
            <a:extLst>
              <a:ext uri="{FF2B5EF4-FFF2-40B4-BE49-F238E27FC236}">
                <a16:creationId xmlns:a16="http://schemas.microsoft.com/office/drawing/2014/main" id="{BC65BA3B-D9A0-4185-BA3A-AD141C163E5F}"/>
              </a:ext>
            </a:extLst>
          </p:cNvPr>
          <p:cNvCxnSpPr/>
          <p:nvPr/>
        </p:nvCxnSpPr>
        <p:spPr>
          <a:xfrm flipH="1">
            <a:off x="616915" y="4162031"/>
            <a:ext cx="2700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5" name="Gerade Verbindung mit Pfeil 94">
            <a:extLst>
              <a:ext uri="{FF2B5EF4-FFF2-40B4-BE49-F238E27FC236}">
                <a16:creationId xmlns:a16="http://schemas.microsoft.com/office/drawing/2014/main" id="{87DB01B6-E173-4C8E-9434-F37793BCA553}"/>
              </a:ext>
            </a:extLst>
          </p:cNvPr>
          <p:cNvCxnSpPr>
            <a:cxnSpLocks/>
          </p:cNvCxnSpPr>
          <p:nvPr/>
        </p:nvCxnSpPr>
        <p:spPr>
          <a:xfrm>
            <a:off x="1102969" y="4276332"/>
            <a:ext cx="0" cy="317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FE325C82-0E5A-4C43-8D2C-A71BC2C999D1}"/>
              </a:ext>
            </a:extLst>
          </p:cNvPr>
          <p:cNvCxnSpPr>
            <a:cxnSpLocks/>
          </p:cNvCxnSpPr>
          <p:nvPr/>
        </p:nvCxnSpPr>
        <p:spPr>
          <a:xfrm flipH="1">
            <a:off x="616915" y="4276332"/>
            <a:ext cx="384330" cy="2637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9" name="Textfeld 98">
            <a:extLst>
              <a:ext uri="{FF2B5EF4-FFF2-40B4-BE49-F238E27FC236}">
                <a16:creationId xmlns:a16="http://schemas.microsoft.com/office/drawing/2014/main" id="{37F8A772-F3E5-44BE-B290-779B772DA326}"/>
              </a:ext>
            </a:extLst>
          </p:cNvPr>
          <p:cNvSpPr txBox="1"/>
          <p:nvPr/>
        </p:nvSpPr>
        <p:spPr>
          <a:xfrm>
            <a:off x="252116" y="4162031"/>
            <a:ext cx="14463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282781"/>
                </a:solidFill>
              </a:rPr>
              <a:t>I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0F405EDD-68C7-420A-9726-834D3CB88019}"/>
              </a:ext>
            </a:extLst>
          </p:cNvPr>
          <p:cNvSpPr txBox="1"/>
          <p:nvPr/>
        </p:nvSpPr>
        <p:spPr>
          <a:xfrm>
            <a:off x="892890" y="4690967"/>
            <a:ext cx="14464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solidFill>
                  <a:srgbClr val="28278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67003381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Temp\Bilder TALKE\TALKE_ActrosSwapBody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502" y="88869"/>
            <a:ext cx="8964996" cy="4967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/>
          </p:cNvSpPr>
          <p:nvPr/>
        </p:nvSpPr>
        <p:spPr bwMode="auto">
          <a:xfrm>
            <a:off x="5273957" y="1901017"/>
            <a:ext cx="3419842" cy="118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70000"/>
              </a:lnSpc>
            </a:pPr>
            <a:r>
              <a:rPr lang="en-US" sz="3600" cap="all" dirty="0">
                <a:solidFill>
                  <a:srgbClr val="122476"/>
                </a:solidFill>
                <a:latin typeface="Futura XBlk BT" panose="020B0903020204020204" pitchFamily="34" charset="0"/>
              </a:rPr>
              <a:t>Thank you</a:t>
            </a:r>
          </a:p>
          <a:p>
            <a:pPr>
              <a:lnSpc>
                <a:spcPct val="70000"/>
              </a:lnSpc>
            </a:pPr>
            <a:r>
              <a:rPr lang="en-US" sz="3600" cap="all" dirty="0">
                <a:solidFill>
                  <a:srgbClr val="122476"/>
                </a:solidFill>
                <a:latin typeface="Futura XBlk BT" panose="020B0903020204020204" pitchFamily="34" charset="0"/>
              </a:rPr>
              <a:t>For your</a:t>
            </a:r>
          </a:p>
          <a:p>
            <a:pPr>
              <a:lnSpc>
                <a:spcPct val="70000"/>
              </a:lnSpc>
            </a:pPr>
            <a:r>
              <a:rPr lang="en-US" sz="3600" cap="all" dirty="0">
                <a:solidFill>
                  <a:srgbClr val="122476"/>
                </a:solidFill>
                <a:latin typeface="Futura XBlk BT" panose="020B0903020204020204" pitchFamily="34" charset="0"/>
              </a:rPr>
              <a:t>attention</a:t>
            </a:r>
          </a:p>
        </p:txBody>
      </p:sp>
      <p:sp>
        <p:nvSpPr>
          <p:cNvPr id="7" name="Rechteck 7"/>
          <p:cNvSpPr/>
          <p:nvPr/>
        </p:nvSpPr>
        <p:spPr bwMode="auto">
          <a:xfrm>
            <a:off x="7002270" y="402190"/>
            <a:ext cx="2141730" cy="711398"/>
          </a:xfrm>
          <a:custGeom>
            <a:avLst/>
            <a:gdLst>
              <a:gd name="connsiteX0" fmla="*/ 0 w 3312367"/>
              <a:gd name="connsiteY0" fmla="*/ 0 h 1593850"/>
              <a:gd name="connsiteX1" fmla="*/ 3312367 w 3312367"/>
              <a:gd name="connsiteY1" fmla="*/ 0 h 1593850"/>
              <a:gd name="connsiteX2" fmla="*/ 3312367 w 3312367"/>
              <a:gd name="connsiteY2" fmla="*/ 1593850 h 1593850"/>
              <a:gd name="connsiteX3" fmla="*/ 0 w 3312367"/>
              <a:gd name="connsiteY3" fmla="*/ 1593850 h 1593850"/>
              <a:gd name="connsiteX4" fmla="*/ 0 w 3312367"/>
              <a:gd name="connsiteY4" fmla="*/ 0 h 1593850"/>
              <a:gd name="connsiteX0" fmla="*/ 812800 w 3312367"/>
              <a:gd name="connsiteY0" fmla="*/ 0 h 1593850"/>
              <a:gd name="connsiteX1" fmla="*/ 3312367 w 3312367"/>
              <a:gd name="connsiteY1" fmla="*/ 0 h 1593850"/>
              <a:gd name="connsiteX2" fmla="*/ 3312367 w 3312367"/>
              <a:gd name="connsiteY2" fmla="*/ 1593850 h 1593850"/>
              <a:gd name="connsiteX3" fmla="*/ 0 w 3312367"/>
              <a:gd name="connsiteY3" fmla="*/ 1593850 h 1593850"/>
              <a:gd name="connsiteX4" fmla="*/ 812800 w 3312367"/>
              <a:gd name="connsiteY4" fmla="*/ 0 h 1593850"/>
              <a:gd name="connsiteX0" fmla="*/ 565150 w 3064717"/>
              <a:gd name="connsiteY0" fmla="*/ 0 h 1593850"/>
              <a:gd name="connsiteX1" fmla="*/ 3064717 w 3064717"/>
              <a:gd name="connsiteY1" fmla="*/ 0 h 1593850"/>
              <a:gd name="connsiteX2" fmla="*/ 3064717 w 3064717"/>
              <a:gd name="connsiteY2" fmla="*/ 1593850 h 1593850"/>
              <a:gd name="connsiteX3" fmla="*/ 0 w 3064717"/>
              <a:gd name="connsiteY3" fmla="*/ 1583144 h 1593850"/>
              <a:gd name="connsiteX4" fmla="*/ 565150 w 3064717"/>
              <a:gd name="connsiteY4" fmla="*/ 0 h 1593850"/>
              <a:gd name="connsiteX0" fmla="*/ 565150 w 3064717"/>
              <a:gd name="connsiteY0" fmla="*/ 0 h 1599203"/>
              <a:gd name="connsiteX1" fmla="*/ 3064717 w 3064717"/>
              <a:gd name="connsiteY1" fmla="*/ 0 h 1599203"/>
              <a:gd name="connsiteX2" fmla="*/ 3064717 w 3064717"/>
              <a:gd name="connsiteY2" fmla="*/ 1593850 h 1599203"/>
              <a:gd name="connsiteX3" fmla="*/ 0 w 3064717"/>
              <a:gd name="connsiteY3" fmla="*/ 1599203 h 1599203"/>
              <a:gd name="connsiteX4" fmla="*/ 565150 w 3064717"/>
              <a:gd name="connsiteY4" fmla="*/ 0 h 159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4717" h="1599203">
                <a:moveTo>
                  <a:pt x="565150" y="0"/>
                </a:moveTo>
                <a:lnTo>
                  <a:pt x="3064717" y="0"/>
                </a:lnTo>
                <a:lnTo>
                  <a:pt x="3064717" y="1593850"/>
                </a:lnTo>
                <a:lnTo>
                  <a:pt x="0" y="1599203"/>
                </a:lnTo>
                <a:lnTo>
                  <a:pt x="565150" y="0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3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40" y="597239"/>
            <a:ext cx="1608558" cy="3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DF38C2-85F2-224F-B4CB-B75E08907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F1CD2F9-A188-304F-9998-B9AB676B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" y="329179"/>
            <a:ext cx="6299722" cy="540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EF20F03-64AF-AD48-AD13-C8533368B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SQAS Risk management general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DDE04C-639B-DC46-B612-46A59E343A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1</a:t>
            </a:r>
            <a:endParaRPr lang="en-US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96D0014-0AC4-7E46-B4EF-141F8863097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Starting point IN questionnaire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CE3EDDE-97C6-5542-8FB1-8A67785CD6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9B5541AB-9D07-AF4B-B2E3-2BAA9DC94835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Boomerang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3239236-142E-EF49-A75E-C9DABCB9DE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43EFBC1-0BBF-C94A-9A22-1784108D8FC7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1465785" y="2900860"/>
            <a:ext cx="5145087" cy="419070"/>
          </a:xfrm>
        </p:spPr>
        <p:txBody>
          <a:bodyPr/>
          <a:lstStyle/>
          <a:p>
            <a:r>
              <a:rPr lang="en-US" dirty="0"/>
              <a:t>Close the loop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26BFC05-1E33-DF48-8E02-81422897E7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15435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>
            <a:extLst>
              <a:ext uri="{FF2B5EF4-FFF2-40B4-BE49-F238E27FC236}">
                <a16:creationId xmlns:a16="http://schemas.microsoft.com/office/drawing/2014/main" id="{60A12FA0-398D-2A44-B136-71D5045A5C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FA33AE-9799-DF44-B5A5-CB8427FB27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400" b="0" i="0" dirty="0">
                <a:solidFill>
                  <a:schemeClr val="bg2"/>
                </a:solidFill>
                <a:effectLst/>
                <a:latin typeface="-apple-system"/>
              </a:rPr>
              <a:t>"Risk is like fire: If controlled it will help you; if uncontrolled it will rise up and destroy you.” </a:t>
            </a:r>
            <a:br>
              <a:rPr lang="en-US" b="1" i="0" dirty="0">
                <a:solidFill>
                  <a:srgbClr val="211922"/>
                </a:solidFill>
                <a:effectLst/>
                <a:latin typeface="-apple-system"/>
              </a:rPr>
            </a:br>
            <a:endParaRPr lang="en-US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43B5EC74-4DA2-0441-B1A6-B4000FD8EC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-apple-system"/>
              </a:rPr>
              <a:t>Theodore Roosevelt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864692-E866-D848-B83F-3CF22C5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962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95586CF-48C0-4757-8319-E9B99B4474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SQAS Risk management general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8962D77-674D-4902-B34E-35F22E277801}"/>
              </a:ext>
            </a:extLst>
          </p:cNvPr>
          <p:cNvSpPr/>
          <p:nvPr/>
        </p:nvSpPr>
        <p:spPr bwMode="gray">
          <a:xfrm>
            <a:off x="7344145" y="2756311"/>
            <a:ext cx="539750" cy="323850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36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A9CA8C4-6499-4AE4-BA78-C82DB242C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0417" y="2801786"/>
            <a:ext cx="507206" cy="232900"/>
          </a:xfrm>
          <a:prstGeom prst="rect">
            <a:avLst/>
          </a:prstGeom>
        </p:spPr>
      </p:pic>
      <p:pic>
        <p:nvPicPr>
          <p:cNvPr id="1026" name="Picture 2" descr="Have You Seen My Boomerang? | edsAliar">
            <a:extLst>
              <a:ext uri="{FF2B5EF4-FFF2-40B4-BE49-F238E27FC236}">
                <a16:creationId xmlns:a16="http://schemas.microsoft.com/office/drawing/2014/main" id="{FC94A532-2C50-47C2-9167-8FE664FE973D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1" y="11751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DCA - Wikipedia">
            <a:extLst>
              <a:ext uri="{FF2B5EF4-FFF2-40B4-BE49-F238E27FC236}">
                <a16:creationId xmlns:a16="http://schemas.microsoft.com/office/drawing/2014/main" id="{54541287-3C29-4726-9741-3B0CD774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8" y="1091227"/>
            <a:ext cx="3333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ant to Calm Your Mind? Close the Open Loops">
            <a:extLst>
              <a:ext uri="{FF2B5EF4-FFF2-40B4-BE49-F238E27FC236}">
                <a16:creationId xmlns:a16="http://schemas.microsoft.com/office/drawing/2014/main" id="{DCCF8B7C-B2FD-4351-BE7B-5C5AC279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3260772"/>
            <a:ext cx="3441700" cy="150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35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AF6308-5857-4615-878C-3A1B3CFAD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Starting point in the SQAS questionnaire</a:t>
            </a:r>
          </a:p>
          <a:p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9B662C6-247A-4B77-A881-A898893355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sz="1400" dirty="0"/>
              <a:t>Chapter 2  SQAS 2019 and 2022</a:t>
            </a:r>
          </a:p>
          <a:p>
            <a:pPr marL="360045" marR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400" b="1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Management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2.1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Risk assessment and mitigation measures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2.2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Safety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2.3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2.4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Security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2.5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 business practices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45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4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	2.6	</a:t>
            </a:r>
            <a:r>
              <a:rPr lang="en-GB" sz="1400" u="sng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Environment</a:t>
            </a:r>
            <a:endParaRPr lang="en-US" sz="14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  <a:p>
            <a:r>
              <a:rPr lang="en-US" sz="1400" dirty="0"/>
              <a:t>This is not all, there are specific detailed chapters including</a:t>
            </a:r>
          </a:p>
          <a:p>
            <a:pPr marL="0" indent="0">
              <a:buNone/>
            </a:pPr>
            <a:r>
              <a:rPr lang="en-US" sz="1400" dirty="0"/>
              <a:t>    items that reflect specific risks</a:t>
            </a:r>
          </a:p>
        </p:txBody>
      </p:sp>
      <p:pic>
        <p:nvPicPr>
          <p:cNvPr id="6" name="Picture 6" descr="PDCA - Wikipedia">
            <a:extLst>
              <a:ext uri="{FF2B5EF4-FFF2-40B4-BE49-F238E27FC236}">
                <a16:creationId xmlns:a16="http://schemas.microsoft.com/office/drawing/2014/main" id="{C4126796-2FCA-43EB-8C27-88F6F905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221" y="2157413"/>
            <a:ext cx="3333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7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AF6308-5857-4615-878C-3A1B3CFAD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Boomerang</a:t>
            </a:r>
          </a:p>
          <a:p>
            <a:endParaRPr lang="en-US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9B662C6-247A-4B77-A881-A898893355C0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Risk relates to more chapters </a:t>
            </a:r>
            <a:r>
              <a:rPr lang="en-US" dirty="0" err="1"/>
              <a:t>f.i</a:t>
            </a:r>
            <a:endParaRPr lang="en-US" dirty="0"/>
          </a:p>
          <a:p>
            <a:pPr lvl="1"/>
            <a:r>
              <a:rPr lang="en-US" dirty="0"/>
              <a:t>TS	chapter 6 Sub contractor management the performance checks</a:t>
            </a:r>
          </a:p>
          <a:p>
            <a:pPr lvl="2"/>
            <a:r>
              <a:rPr lang="en-US" dirty="0"/>
              <a:t>Confidentiality of data </a:t>
            </a:r>
          </a:p>
          <a:p>
            <a:pPr lvl="2"/>
            <a:r>
              <a:rPr lang="en-US" dirty="0"/>
              <a:t>Drugs and alcohol policy</a:t>
            </a:r>
          </a:p>
          <a:p>
            <a:pPr lvl="2"/>
            <a:r>
              <a:rPr lang="en-US" dirty="0"/>
              <a:t>Selection of cleaning stations</a:t>
            </a:r>
          </a:p>
          <a:p>
            <a:pPr lvl="2"/>
            <a:r>
              <a:rPr lang="en-US" dirty="0"/>
              <a:t>Statuary maintenance</a:t>
            </a:r>
          </a:p>
          <a:p>
            <a:pPr lvl="2"/>
            <a:r>
              <a:rPr lang="en-US" dirty="0"/>
              <a:t>Training</a:t>
            </a:r>
          </a:p>
          <a:p>
            <a:pPr marL="180000" lvl="1" indent="0">
              <a:buNone/>
            </a:pPr>
            <a:r>
              <a:rPr lang="en-US" dirty="0"/>
              <a:t>Same principle in all other chapters</a:t>
            </a:r>
          </a:p>
          <a:p>
            <a:pPr marL="180000" lvl="1" indent="0">
              <a:buNone/>
            </a:pPr>
            <a:endParaRPr lang="en-US" dirty="0"/>
          </a:p>
          <a:p>
            <a:pPr lvl="1"/>
            <a:r>
              <a:rPr lang="en-US" dirty="0"/>
              <a:t>TS	chapter 7 Equipment</a:t>
            </a:r>
          </a:p>
          <a:p>
            <a:pPr lvl="1"/>
            <a:r>
              <a:rPr lang="en-US" dirty="0"/>
              <a:t>TS 	chapter 8 BBS</a:t>
            </a:r>
          </a:p>
          <a:p>
            <a:pPr lvl="1"/>
            <a:r>
              <a:rPr lang="en-US" dirty="0"/>
              <a:t>TS	chapter 9 management of GHG(green House gases)</a:t>
            </a:r>
          </a:p>
          <a:p>
            <a:pPr lvl="1"/>
            <a:r>
              <a:rPr lang="en-US" dirty="0"/>
              <a:t>TS	chapter 10 Security</a:t>
            </a:r>
          </a:p>
          <a:p>
            <a:pPr lvl="1"/>
            <a:r>
              <a:rPr lang="en-US" dirty="0"/>
              <a:t>TS	chapter 11 control of operations</a:t>
            </a:r>
          </a:p>
          <a:p>
            <a:pPr lvl="1"/>
            <a:r>
              <a:rPr lang="en-US" dirty="0"/>
              <a:t>TS	chapter 12 Specific types of transport services and their activities</a:t>
            </a:r>
          </a:p>
          <a:p>
            <a:pPr lvl="1"/>
            <a:r>
              <a:rPr lang="en-US" dirty="0"/>
              <a:t>TS	chapter 13 site inspection</a:t>
            </a:r>
          </a:p>
          <a:p>
            <a:pPr lvl="1"/>
            <a:r>
              <a:rPr lang="en-US" dirty="0"/>
              <a:t>TS	chapter 14 Handling practices of Food…..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pic>
        <p:nvPicPr>
          <p:cNvPr id="6" name="Picture 2" descr="Have You Seen My Boomerang? | edsAliar">
            <a:extLst>
              <a:ext uri="{FF2B5EF4-FFF2-40B4-BE49-F238E27FC236}">
                <a16:creationId xmlns:a16="http://schemas.microsoft.com/office/drawing/2014/main" id="{40B3F70A-32C8-44DD-BB7E-84B45EEB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391" y="135296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45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AF6308-5857-4615-878C-3A1B3CFAD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Close the loop</a:t>
            </a:r>
          </a:p>
          <a:p>
            <a:endParaRPr lang="en-US" dirty="0"/>
          </a:p>
        </p:txBody>
      </p:sp>
      <p:pic>
        <p:nvPicPr>
          <p:cNvPr id="6" name="Picture 8" descr="Want to Calm Your Mind? Close the Open Loops">
            <a:extLst>
              <a:ext uri="{FF2B5EF4-FFF2-40B4-BE49-F238E27FC236}">
                <a16:creationId xmlns:a16="http://schemas.microsoft.com/office/drawing/2014/main" id="{C445C459-27BC-4E6D-B80C-0548F3DF2A86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84" y="1108886"/>
            <a:ext cx="3355982" cy="146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F4104F-E2C4-4DD4-B4D7-2762FDA76FFC}"/>
              </a:ext>
            </a:extLst>
          </p:cNvPr>
          <p:cNvSpPr txBox="1"/>
          <p:nvPr/>
        </p:nvSpPr>
        <p:spPr>
          <a:xfrm>
            <a:off x="338034" y="1129827"/>
            <a:ext cx="412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Recommendations: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Read the questionnaire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understanding the principles achieving a safe work environment and acceptable quality standard, this by controlling/mitigating the risks.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/>
              <a:t>Strive for continuous improvement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00" dirty="0"/>
          </a:p>
          <a:p>
            <a:r>
              <a:rPr lang="en-US" sz="1000" dirty="0"/>
              <a:t>The chapters 6-14 reflect the risk in the specific area which when having under control will lead to a full score in chapter 2.</a:t>
            </a:r>
          </a:p>
          <a:p>
            <a:endParaRPr lang="en-US" sz="1000" dirty="0"/>
          </a:p>
          <a:p>
            <a:r>
              <a:rPr lang="en-US" sz="1000" dirty="0"/>
              <a:t>Score is not the objective it is about  showing  risks are under control</a:t>
            </a:r>
          </a:p>
        </p:txBody>
      </p:sp>
    </p:spTree>
    <p:extLst>
      <p:ext uri="{BB962C8B-B14F-4D97-AF65-F5344CB8AC3E}">
        <p14:creationId xmlns:p14="http://schemas.microsoft.com/office/powerpoint/2010/main" val="2062076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AF6308-5857-4615-878C-3A1B3CFAD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Pitfalls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4104F-E2C4-4DD4-B4D7-2762FDA76FFC}"/>
              </a:ext>
            </a:extLst>
          </p:cNvPr>
          <p:cNvSpPr txBox="1"/>
          <p:nvPr/>
        </p:nvSpPr>
        <p:spPr>
          <a:xfrm>
            <a:off x="507368" y="2570431"/>
            <a:ext cx="837924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Remember the previous slide: </a:t>
            </a:r>
          </a:p>
          <a:p>
            <a:r>
              <a:rPr lang="en-US" b="1" dirty="0">
                <a:solidFill>
                  <a:srgbClr val="FF0000"/>
                </a:solidFill>
              </a:rPr>
              <a:t>Read the questionnaire (and understand the interaction between questions) </a:t>
            </a:r>
            <a:endParaRPr lang="en-US" sz="1050" b="1" dirty="0">
              <a:solidFill>
                <a:srgbClr val="FF0000"/>
              </a:solidFill>
            </a:endParaRPr>
          </a:p>
          <a:p>
            <a:endParaRPr lang="en-US" sz="1000" dirty="0">
              <a:solidFill>
                <a:srgbClr val="FF0000"/>
              </a:solidFill>
            </a:endParaRPr>
          </a:p>
          <a:p>
            <a:r>
              <a:rPr lang="en-US" sz="10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One question can be linked to other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/>
              <a:t>You may first score positively on one question, but the original positive answer may be changed later into a negative answer during the assessment!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667F27-B09D-4DC5-8D4D-0CC202C2EB3B}"/>
              </a:ext>
            </a:extLst>
          </p:cNvPr>
          <p:cNvSpPr txBox="1"/>
          <p:nvPr/>
        </p:nvSpPr>
        <p:spPr>
          <a:xfrm>
            <a:off x="507368" y="938628"/>
            <a:ext cx="82949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>
                <a:solidFill>
                  <a:srgbClr val="0070C0"/>
                </a:solidFill>
              </a:rPr>
              <a:t>Pitfall  /ˈpɪtfɔːl/   - noun</a:t>
            </a:r>
          </a:p>
          <a:p>
            <a:r>
              <a:rPr lang="nl-NL" sz="1200" dirty="0">
                <a:solidFill>
                  <a:srgbClr val="0070C0"/>
                </a:solidFill>
              </a:rPr>
              <a:t>1.</a:t>
            </a:r>
          </a:p>
          <a:p>
            <a:r>
              <a:rPr lang="nl-NL" sz="1200" dirty="0">
                <a:solidFill>
                  <a:srgbClr val="0070C0"/>
                </a:solidFill>
              </a:rPr>
              <a:t>a hidden or unsuspected danger or difficulty.</a:t>
            </a:r>
          </a:p>
          <a:p>
            <a:r>
              <a:rPr lang="nl-NL" sz="1200" dirty="0">
                <a:solidFill>
                  <a:srgbClr val="0070C0"/>
                </a:solidFill>
              </a:rPr>
              <a:t>"the pitfalls of buying goods at public auctions"</a:t>
            </a:r>
          </a:p>
          <a:p>
            <a:r>
              <a:rPr lang="nl-NL" sz="1200" dirty="0">
                <a:solidFill>
                  <a:srgbClr val="0070C0"/>
                </a:solidFill>
              </a:rPr>
              <a:t>Linked to:</a:t>
            </a:r>
          </a:p>
          <a:p>
            <a:r>
              <a:rPr lang="nl-NL" sz="1200" dirty="0">
                <a:solidFill>
                  <a:srgbClr val="0070C0"/>
                </a:solidFill>
              </a:rPr>
              <a:t>Hazard / danger / risk / peril / difficulty / issue / problem / catch / snag / stumbling block / drawback / banana skin</a:t>
            </a:r>
          </a:p>
          <a:p>
            <a:r>
              <a:rPr lang="nl-NL" sz="1200" dirty="0">
                <a:solidFill>
                  <a:srgbClr val="0070C0"/>
                </a:solidFill>
              </a:rPr>
              <a:t>2.</a:t>
            </a:r>
          </a:p>
          <a:p>
            <a:r>
              <a:rPr lang="nl-NL" sz="1200" dirty="0">
                <a:solidFill>
                  <a:srgbClr val="0070C0"/>
                </a:solidFill>
              </a:rPr>
              <a:t>a covered pit for use as a trap.</a:t>
            </a:r>
          </a:p>
        </p:txBody>
      </p:sp>
    </p:spTree>
    <p:extLst>
      <p:ext uri="{BB962C8B-B14F-4D97-AF65-F5344CB8AC3E}">
        <p14:creationId xmlns:p14="http://schemas.microsoft.com/office/powerpoint/2010/main" val="35819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58982B2-A2B8-1D47-9DCF-B1151073D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51B12-4022-6142-AF82-B133EC808DC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EAF6308-5857-4615-878C-3A1B3CFAD2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Pitfalls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4104F-E2C4-4DD4-B4D7-2762FDA76FFC}"/>
              </a:ext>
            </a:extLst>
          </p:cNvPr>
          <p:cNvSpPr txBox="1"/>
          <p:nvPr/>
        </p:nvSpPr>
        <p:spPr>
          <a:xfrm>
            <a:off x="268977" y="939971"/>
            <a:ext cx="837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One question can be linked to other questions: An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DDD442-5426-4833-AA9B-0BAAF4EA4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69639"/>
              </p:ext>
            </p:extLst>
          </p:nvPr>
        </p:nvGraphicFramePr>
        <p:xfrm>
          <a:off x="311150" y="1320119"/>
          <a:ext cx="8424122" cy="770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89787">
                  <a:extLst>
                    <a:ext uri="{9D8B030D-6E8A-4147-A177-3AD203B41FA5}">
                      <a16:colId xmlns:a16="http://schemas.microsoft.com/office/drawing/2014/main" val="2817803608"/>
                    </a:ext>
                  </a:extLst>
                </a:gridCol>
                <a:gridCol w="5634335">
                  <a:extLst>
                    <a:ext uri="{9D8B030D-6E8A-4147-A177-3AD203B41FA5}">
                      <a16:colId xmlns:a16="http://schemas.microsoft.com/office/drawing/2014/main" val="3959065465"/>
                    </a:ext>
                  </a:extLst>
                </a:gridCol>
              </a:tblGrid>
              <a:tr h="7705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2.1.1.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6" marR="431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Is there a process to assess and document the Safety, Health, Environmental, Security risks and working conditions, related to all activities of the company, considering following aspects?</a:t>
                      </a:r>
                      <a:endParaRPr lang="nl-NL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176" marR="43176" marT="0" marB="0"/>
                </a:tc>
                <a:extLst>
                  <a:ext uri="{0D108BD9-81ED-4DB2-BD59-A6C34878D82A}">
                    <a16:rowId xmlns:a16="http://schemas.microsoft.com/office/drawing/2014/main" val="728452644"/>
                  </a:ext>
                </a:extLst>
              </a:tr>
            </a:tbl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7E4C79-5180-4DE3-9177-74E1352888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1301606"/>
              </p:ext>
            </p:extLst>
          </p:nvPr>
        </p:nvGraphicFramePr>
        <p:xfrm>
          <a:off x="321741" y="2113855"/>
          <a:ext cx="8894762" cy="317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ocument" r:id="rId3" imgW="8894927" imgH="3179467" progId="Word.Document.12">
                  <p:embed/>
                </p:oleObj>
              </mc:Choice>
              <mc:Fallback>
                <p:oleObj name="Document" r:id="rId3" imgW="8894927" imgH="31794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741" y="2113855"/>
                        <a:ext cx="8894762" cy="3179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62605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OYER Design">
  <a:themeElements>
    <a:clrScheme name="Benutzerdefiniert 4">
      <a:dk1>
        <a:srgbClr val="545454"/>
      </a:dk1>
      <a:lt1>
        <a:srgbClr val="FFFFFF"/>
      </a:lt1>
      <a:dk2>
        <a:srgbClr val="E2000E"/>
      </a:dk2>
      <a:lt2>
        <a:srgbClr val="FFFFFF"/>
      </a:lt2>
      <a:accent1>
        <a:srgbClr val="002C5E"/>
      </a:accent1>
      <a:accent2>
        <a:srgbClr val="0068B3"/>
      </a:accent2>
      <a:accent3>
        <a:srgbClr val="23B9DB"/>
      </a:accent3>
      <a:accent4>
        <a:srgbClr val="009582"/>
      </a:accent4>
      <a:accent5>
        <a:srgbClr val="00733B"/>
      </a:accent5>
      <a:accent6>
        <a:srgbClr val="86BD23"/>
      </a:accent6>
      <a:hlink>
        <a:srgbClr val="E2000E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YER_PPT_Template_16_9_EN" id="{937A8DA6-B9BB-4D60-98C4-F7869A9C22E4}" vid="{4929FB2F-9D4C-440C-9CAF-BDBFCD50D8E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RL xmlns="http://schemas.microsoft.com/sharepoint/v3">
      <Url xsi:nil="true"/>
      <Description xsi:nil="true"/>
    </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7EA5A3FD3E9454C85FF6FFB35A09D47" ma:contentTypeVersion="14" ma:contentTypeDescription="Ein neues Dokument erstellen." ma:contentTypeScope="" ma:versionID="aca0068e8baab641ea03e7509dd05cc2">
  <xsd:schema xmlns:xsd="http://www.w3.org/2001/XMLSchema" xmlns:xs="http://www.w3.org/2001/XMLSchema" xmlns:p="http://schemas.microsoft.com/office/2006/metadata/properties" xmlns:ns1="http://schemas.microsoft.com/sharepoint/v3" xmlns:ns2="81661533-ac95-4a38-b2a8-9b3ffdd9d6ee" xmlns:ns3="baa12d00-757e-4465-a290-9cedf2772972" targetNamespace="http://schemas.microsoft.com/office/2006/metadata/properties" ma:root="true" ma:fieldsID="c2b154177ff04f09ebc64bd40ed5951a" ns1:_="" ns2:_="" ns3:_="">
    <xsd:import namespace="http://schemas.microsoft.com/sharepoint/v3"/>
    <xsd:import namespace="81661533-ac95-4a38-b2a8-9b3ffdd9d6ee"/>
    <xsd:import namespace="baa12d00-757e-4465-a290-9cedf2772972"/>
    <xsd:element name="properties">
      <xsd:complexType>
        <xsd:sequence>
          <xsd:element name="documentManagement">
            <xsd:complexType>
              <xsd:all>
                <xsd:element ref="ns1:URL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61533-ac95-4a38-b2a8-9b3ffdd9d6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12d00-757e-4465-a290-9cedf277297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B1A472-70A0-406E-9383-E519D92CE0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C71D32-C028-4174-A9A1-7333378DB7C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9E6DC909-5690-4474-B61D-1308B09839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1661533-ac95-4a38-b2a8-9b3ffdd9d6ee"/>
    <ds:schemaRef ds:uri="baa12d00-757e-4465-a290-9cedf2772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HOYER English 16-9</Template>
  <TotalTime>621</TotalTime>
  <Words>723</Words>
  <Application>Microsoft Office PowerPoint</Application>
  <PresentationFormat>Diavoorstelling (16:9)</PresentationFormat>
  <Paragraphs>141</Paragraphs>
  <Slides>14</Slides>
  <Notes>3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8" baseType="lpstr">
      <vt:lpstr>-apple-system</vt:lpstr>
      <vt:lpstr>Arial</vt:lpstr>
      <vt:lpstr>Arial Black</vt:lpstr>
      <vt:lpstr>Arial Rounded MT Bold</vt:lpstr>
      <vt:lpstr>Calibri</vt:lpstr>
      <vt:lpstr>Futura Hv BT</vt:lpstr>
      <vt:lpstr>Futura Lt BT</vt:lpstr>
      <vt:lpstr>Futura XBlk BT</vt:lpstr>
      <vt:lpstr>Symbol</vt:lpstr>
      <vt:lpstr>Verdana</vt:lpstr>
      <vt:lpstr>Wingdings</vt:lpstr>
      <vt:lpstr>HOYER Design</vt:lpstr>
      <vt:lpstr>think-cell Folie</vt:lpstr>
      <vt:lpstr>Document</vt:lpstr>
      <vt:lpstr>ECTA responsible care meeting </vt:lpstr>
      <vt:lpstr>PowerPoint-presentatie</vt:lpstr>
      <vt:lpstr>"Risk is like fire: If controlled it will help you; if uncontrolled it will rise up and destroy you.”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ECTA responsible care meeting</dc:title>
  <dc:creator>Jaap van Welij</dc:creator>
  <cp:lastModifiedBy>Peter Devos</cp:lastModifiedBy>
  <cp:revision>12</cp:revision>
  <dcterms:created xsi:type="dcterms:W3CDTF">2021-09-30T07:39:27Z</dcterms:created>
  <dcterms:modified xsi:type="dcterms:W3CDTF">2021-10-06T16:15:59Z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0x010100C7EA5A3FD3E9454C85FF6FFB35A09D47</vt:lpwstr>
  </property>
</Properties>
</file>