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44" r:id="rId1"/>
    <p:sldMasterId id="2147483760" r:id="rId2"/>
    <p:sldMasterId id="2147483773" r:id="rId3"/>
    <p:sldMasterId id="2147483785" r:id="rId4"/>
    <p:sldMasterId id="2147483839" r:id="rId5"/>
  </p:sldMasterIdLst>
  <p:notesMasterIdLst>
    <p:notesMasterId r:id="rId16"/>
  </p:notesMasterIdLst>
  <p:handoutMasterIdLst>
    <p:handoutMasterId r:id="rId17"/>
  </p:handoutMasterIdLst>
  <p:sldIdLst>
    <p:sldId id="4267" r:id="rId6"/>
    <p:sldId id="4276" r:id="rId7"/>
    <p:sldId id="4281" r:id="rId8"/>
    <p:sldId id="4282" r:id="rId9"/>
    <p:sldId id="4286" r:id="rId10"/>
    <p:sldId id="4285" r:id="rId11"/>
    <p:sldId id="4284" r:id="rId12"/>
    <p:sldId id="4287" r:id="rId13"/>
    <p:sldId id="4283" r:id="rId14"/>
    <p:sldId id="4288" r:id="rId15"/>
  </p:sldIdLst>
  <p:sldSz cx="12192000" cy="6858000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lores Guion" initials="DG" lastIdx="1" clrIdx="0">
    <p:extLst>
      <p:ext uri="{19B8F6BF-5375-455C-9EA6-DF929625EA0E}">
        <p15:presenceInfo xmlns:p15="http://schemas.microsoft.com/office/powerpoint/2012/main" userId="Dolores Guion" providerId="None"/>
      </p:ext>
    </p:extLst>
  </p:cmAuthor>
  <p:cmAuthor id="2" name="Peter Devos" initials="PD" lastIdx="2" clrIdx="1">
    <p:extLst>
      <p:ext uri="{19B8F6BF-5375-455C-9EA6-DF929625EA0E}">
        <p15:presenceInfo xmlns:p15="http://schemas.microsoft.com/office/powerpoint/2012/main" userId="Peter Devos" providerId="None"/>
      </p:ext>
    </p:extLst>
  </p:cmAuthor>
  <p:cmAuthor id="3" name="Dolores Guion" initials="DG [2]" lastIdx="1" clrIdx="2">
    <p:extLst>
      <p:ext uri="{19B8F6BF-5375-455C-9EA6-DF929625EA0E}">
        <p15:presenceInfo xmlns:p15="http://schemas.microsoft.com/office/powerpoint/2012/main" userId="S::dolores.guion@ecta.com::c52261d3-ab24-471e-b35e-2fa1fa0bdf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2068AE"/>
    <a:srgbClr val="19ACD8"/>
    <a:srgbClr val="D0D8E8"/>
    <a:srgbClr val="072C62"/>
    <a:srgbClr val="FFFFFF"/>
    <a:srgbClr val="009D43"/>
    <a:srgbClr val="92C039"/>
    <a:srgbClr val="EE8720"/>
    <a:srgbClr val="3D4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5" autoAdjust="0"/>
    <p:restoredTop sz="81633" autoAdjust="0"/>
  </p:normalViewPr>
  <p:slideViewPr>
    <p:cSldViewPr>
      <p:cViewPr varScale="1">
        <p:scale>
          <a:sx n="70" d="100"/>
          <a:sy n="70" d="100"/>
        </p:scale>
        <p:origin x="139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93" cy="498634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908" y="1"/>
            <a:ext cx="2972492" cy="498634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r">
              <a:defRPr sz="1200"/>
            </a:lvl1pPr>
          </a:lstStyle>
          <a:p>
            <a:fld id="{DCDF1712-896F-4408-96E7-03027954EE36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7054"/>
            <a:ext cx="2972493" cy="498634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908" y="9447054"/>
            <a:ext cx="2972492" cy="498634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r">
              <a:defRPr sz="1200"/>
            </a:lvl1pPr>
          </a:lstStyle>
          <a:p>
            <a:fld id="{23BF1BC6-493F-4DA9-85F3-9E1553765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2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r">
              <a:defRPr sz="1200"/>
            </a:lvl1pPr>
          </a:lstStyle>
          <a:p>
            <a:fld id="{1BBEEB61-0867-401B-BAF2-308345D1B347}" type="datetimeFigureOut">
              <a:rPr lang="nl-NL" smtClean="0"/>
              <a:pPr/>
              <a:t>7-10-2021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9" tIns="45861" rIns="91719" bIns="4586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1719" tIns="45861" rIns="91719" bIns="45861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46679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9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r">
              <a:defRPr sz="1200"/>
            </a:lvl1pPr>
          </a:lstStyle>
          <a:p>
            <a:fld id="{14A7B2EC-679B-44AC-8D1D-847FC049D699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3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4.bin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0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ta.com/" TargetMode="External"/><Relationship Id="rId2" Type="http://schemas.openxmlformats.org/officeDocument/2006/relationships/hyperlink" Target="mailto:info@ecta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re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71106"/>
            <a:ext cx="10224459" cy="1323439"/>
          </a:xfrm>
          <a:solidFill>
            <a:srgbClr val="2268AE"/>
          </a:solidFill>
        </p:spPr>
        <p:txBody>
          <a:bodyPr wrap="square" lIns="431586" anchor="t" anchorCtr="0">
            <a:spAutoFit/>
          </a:bodyPr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nl-NL" dirty="0" err="1"/>
              <a:t>Title</a:t>
            </a:r>
            <a:br>
              <a:rPr lang="nl-NL" dirty="0"/>
            </a:br>
            <a:endParaRPr lang="en-US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335360" y="4452873"/>
            <a:ext cx="9889099" cy="366962"/>
          </a:xfrm>
        </p:spPr>
        <p:txBody>
          <a:bodyPr lIns="0">
            <a:normAutofit/>
          </a:bodyPr>
          <a:lstStyle>
            <a:lvl1pPr>
              <a:buFontTx/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endParaRPr lang="nl-BE" dirty="0"/>
          </a:p>
        </p:txBody>
      </p:sp>
      <p:sp>
        <p:nvSpPr>
          <p:cNvPr id="12" name="Rectangle 17"/>
          <p:cNvSpPr/>
          <p:nvPr userDrawn="1"/>
        </p:nvSpPr>
        <p:spPr>
          <a:xfrm>
            <a:off x="0" y="242372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sp>
        <p:nvSpPr>
          <p:cNvPr id="16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11ED14-E8FF-428F-A227-91CDB0F962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3353" y="476672"/>
            <a:ext cx="2952327" cy="108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4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4597" y="6169677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9" name="Tijdelijke aanduiding voor datum 3"/>
          <p:cNvSpPr txBox="1">
            <a:spLocks/>
          </p:cNvSpPr>
          <p:nvPr userDrawn="1"/>
        </p:nvSpPr>
        <p:spPr>
          <a:xfrm>
            <a:off x="625237" y="6403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C1750A-FB84-4714-95E3-A39D8DC385D0}" type="datetimeFigureOut">
              <a:rPr lang="nl-NL" sz="1200" smtClean="0"/>
              <a:pPr/>
              <a:t>7-10-2021</a:t>
            </a:fld>
            <a:endParaRPr lang="nl-NL" sz="1200" dirty="0"/>
          </a:p>
        </p:txBody>
      </p:sp>
      <p:sp>
        <p:nvSpPr>
          <p:cNvPr id="10" name="Tijdelijke aanduiding voor dianummer 5"/>
          <p:cNvSpPr txBox="1">
            <a:spLocks/>
          </p:cNvSpPr>
          <p:nvPr userDrawn="1"/>
        </p:nvSpPr>
        <p:spPr>
          <a:xfrm>
            <a:off x="8753237" y="6403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46ADC1-E432-41DA-8E6B-F187E343A216}" type="slidenum">
              <a:rPr lang="nl-NL" sz="1200" smtClean="0"/>
              <a:pPr/>
              <a:t>‹#›</a:t>
            </a:fld>
            <a:endParaRPr lang="nl-NL" sz="120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80677" y="6403242"/>
            <a:ext cx="386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2" y="0"/>
            <a:ext cx="10212593" cy="14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6" y="1538302"/>
            <a:ext cx="11139892" cy="5054400"/>
          </a:xfrm>
        </p:spPr>
        <p:txBody>
          <a:bodyPr/>
          <a:lstStyle>
            <a:lvl1pPr marL="0" indent="0">
              <a:spcBef>
                <a:spcPts val="886"/>
              </a:spcBef>
              <a:buFont typeface="Arial" panose="020B0604020202020204" pitchFamily="34" charset="0"/>
              <a:buNone/>
              <a:defRPr>
                <a:effectLst/>
              </a:defRPr>
            </a:lvl1pPr>
            <a:lvl2pPr marL="303910" indent="-303910">
              <a:buFont typeface="Arial" panose="020B0604020202020204" pitchFamily="34" charset="0"/>
              <a:buChar char="•"/>
              <a:defRPr>
                <a:effectLst/>
              </a:defRPr>
            </a:lvl2pPr>
            <a:lvl3pPr marL="502297" indent="-303910">
              <a:buFont typeface="Calibri" panose="020F0502020204030204" pitchFamily="34" charset="0"/>
              <a:buChar char="–"/>
              <a:defRPr>
                <a:effectLst/>
              </a:defRPr>
            </a:lvl3pPr>
            <a:lvl4pPr marL="689427" indent="-253259">
              <a:buFont typeface="Calibri" panose="020F0502020204030204" pitchFamily="34" charset="0"/>
              <a:buChar char="◦"/>
              <a:defRPr>
                <a:effectLst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1153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53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2100" b="0">
                <a:solidFill>
                  <a:schemeClr val="bg2"/>
                </a:solidFill>
              </a:defRPr>
            </a:lvl1pPr>
            <a:lvl2pPr marL="405213" indent="0" algn="ctr">
              <a:buNone/>
              <a:defRPr sz="1800"/>
            </a:lvl2pPr>
            <a:lvl3pPr marL="810428" indent="0" algn="ctr">
              <a:buNone/>
              <a:defRPr sz="1600"/>
            </a:lvl3pPr>
            <a:lvl4pPr marL="1215642" indent="0" algn="ctr">
              <a:buNone/>
              <a:defRPr sz="1400"/>
            </a:lvl4pPr>
            <a:lvl5pPr marL="1620856" indent="0" algn="ctr">
              <a:buNone/>
              <a:defRPr sz="1400"/>
            </a:lvl5pPr>
            <a:lvl6pPr marL="2026071" indent="0" algn="ctr">
              <a:buNone/>
              <a:defRPr sz="1400"/>
            </a:lvl6pPr>
            <a:lvl7pPr marL="2431284" indent="0" algn="ctr">
              <a:buNone/>
              <a:defRPr sz="1400"/>
            </a:lvl7pPr>
            <a:lvl8pPr marL="2836499" indent="0" algn="ctr">
              <a:buNone/>
              <a:defRPr sz="1400"/>
            </a:lvl8pPr>
            <a:lvl9pPr marL="3241712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80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6" y="6315261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5689996" y="6231979"/>
            <a:ext cx="2215384" cy="4689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659" y="6226096"/>
            <a:ext cx="1772308" cy="480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245" y="6145927"/>
            <a:ext cx="1772308" cy="6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0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4160" userDrawn="1">
          <p15:clr>
            <a:srgbClr val="FBAE40"/>
          </p15:clr>
        </p15:guide>
        <p15:guide id="3" pos="491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7993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53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2100" b="0">
                <a:solidFill>
                  <a:schemeClr val="bg2"/>
                </a:solidFill>
              </a:defRPr>
            </a:lvl1pPr>
            <a:lvl2pPr marL="405213" indent="0" algn="ctr">
              <a:buNone/>
              <a:defRPr sz="1800"/>
            </a:lvl2pPr>
            <a:lvl3pPr marL="810428" indent="0" algn="ctr">
              <a:buNone/>
              <a:defRPr sz="1600"/>
            </a:lvl3pPr>
            <a:lvl4pPr marL="1215642" indent="0" algn="ctr">
              <a:buNone/>
              <a:defRPr sz="1400"/>
            </a:lvl4pPr>
            <a:lvl5pPr marL="1620856" indent="0" algn="ctr">
              <a:buNone/>
              <a:defRPr sz="1400"/>
            </a:lvl5pPr>
            <a:lvl6pPr marL="2026071" indent="0" algn="ctr">
              <a:buNone/>
              <a:defRPr sz="1400"/>
            </a:lvl6pPr>
            <a:lvl7pPr marL="2431284" indent="0" algn="ctr">
              <a:buNone/>
              <a:defRPr sz="1400"/>
            </a:lvl7pPr>
            <a:lvl8pPr marL="2836499" indent="0" algn="ctr">
              <a:buNone/>
              <a:defRPr sz="1400"/>
            </a:lvl8pPr>
            <a:lvl9pPr marL="3241712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80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6" y="6315261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5689996" y="6231979"/>
            <a:ext cx="2215384" cy="4689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659" y="6226096"/>
            <a:ext cx="1772308" cy="48069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245" y="6145927"/>
            <a:ext cx="1772308" cy="6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78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4160" userDrawn="1">
          <p15:clr>
            <a:srgbClr val="FBAE40"/>
          </p15:clr>
        </p15:guide>
        <p15:guide id="3" pos="491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7993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17605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2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3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1281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2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3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15081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3" y="1538302"/>
            <a:ext cx="11139892" cy="451959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257174" indent="-257174">
              <a:buFont typeface="Arial" panose="020B0604020202020204" pitchFamily="34" charset="0"/>
              <a:buChar char="•"/>
              <a:defRPr/>
            </a:lvl2pPr>
            <a:lvl3pPr marL="425051" indent="-257174">
              <a:buFont typeface="Calibri" panose="020F0502020204030204" pitchFamily="34" charset="0"/>
              <a:buChar char="–"/>
              <a:defRPr/>
            </a:lvl3pPr>
            <a:lvl4pPr marL="583403" indent="-214311">
              <a:buFont typeface="Calibri" panose="020F0502020204030204" pitchFamily="34" charset="0"/>
              <a:buChar char="◦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‹#›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152371118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  <a:solidFill>
            <a:srgbClr val="2068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7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5" y="836712"/>
            <a:ext cx="345638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764704"/>
            <a:ext cx="504585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1"/>
            <a:ext cx="4905487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5789290" y="1567440"/>
            <a:ext cx="5685537" cy="1592487"/>
          </a:xfrm>
          <a:solidFill>
            <a:schemeClr val="bg2"/>
          </a:solidFill>
          <a:ln w="3175" cmpd="sng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‹#›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3444474889"/>
      </p:ext>
    </p:extLst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1" y="1567440"/>
            <a:ext cx="5280000" cy="44987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443948" y="1567439"/>
            <a:ext cx="5280000" cy="4498766"/>
          </a:xfrm>
          <a:solidFill>
            <a:schemeClr val="bg2"/>
          </a:solidFill>
          <a:ln w="3175" cmpd="sng">
            <a:noFill/>
          </a:ln>
        </p:spPr>
        <p:txBody>
          <a:bodyPr wrap="square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‹#›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4014514053"/>
      </p:ext>
    </p:extLst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1"/>
            <a:ext cx="6904268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7716820" y="1567439"/>
            <a:ext cx="3758005" cy="651460"/>
          </a:xfrm>
          <a:solidFill>
            <a:schemeClr val="accent4"/>
          </a:solidFill>
          <a:ln w="3175" cmpd="sng">
            <a:noFill/>
          </a:ln>
        </p:spPr>
        <p:txBody>
          <a:bodyPr wrap="square">
            <a:sp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1pPr>
            <a:lvl2pPr marL="0" indent="0">
              <a:buNone/>
              <a:defRPr sz="15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‹#›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3183185928"/>
      </p:ext>
    </p:extLst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0"/>
            <a:ext cx="11139892" cy="1592487"/>
          </a:xfrm>
          <a:ln w="31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‹#›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103454525"/>
      </p:ext>
    </p:extLst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4CF6CCB-4538-41A0-8F7E-06FCEBDD2B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30" imgH="528" progId="TCLayout.ActiveDocument.1">
                  <p:embed/>
                </p:oleObj>
              </mc:Choice>
              <mc:Fallback>
                <p:oleObj name="think-cell Folie" r:id="rId4" imgW="530" imgH="52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4CF6CCB-4538-41A0-8F7E-06FCEBDD2B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940576B-903F-4398-89B7-AB3FA97EF6E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nl-NL" sz="285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70663774"/>
      </p:ext>
    </p:extLst>
  </p:cSld>
  <p:clrMapOvr>
    <a:masterClrMapping/>
  </p:clrMapOvr>
  <p:transition spd="med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19-2-2019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6E5C860-90A6-403D-89FF-15B1C3FC1C9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30" imgH="528" progId="TCLayout.ActiveDocument.1">
                  <p:embed/>
                </p:oleObj>
              </mc:Choice>
              <mc:Fallback>
                <p:oleObj name="think-cell Folie" r:id="rId4" imgW="530" imgH="52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6E5C860-90A6-403D-89FF-15B1C3FC1C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 hidden="1">
            <a:extLst>
              <a:ext uri="{FF2B5EF4-FFF2-40B4-BE49-F238E27FC236}">
                <a16:creationId xmlns:a16="http://schemas.microsoft.com/office/drawing/2014/main" id="{7DE954E0-8069-4C4D-9F79-AA022CEF5A9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nl-NL" sz="285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932"/>
      </p:ext>
    </p:extLst>
  </p:cSld>
  <p:clrMapOvr>
    <a:masterClrMapping/>
  </p:clrMapOvr>
  <p:transition spd="med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4" y="0"/>
            <a:ext cx="10212593" cy="14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6" y="1538302"/>
            <a:ext cx="11139892" cy="5054400"/>
          </a:xfrm>
        </p:spPr>
        <p:txBody>
          <a:bodyPr/>
          <a:lstStyle>
            <a:lvl1pPr marL="0" indent="0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None/>
              <a:defRPr>
                <a:effectLst/>
              </a:defRPr>
            </a:lvl1pPr>
            <a:lvl2pPr marL="203597" indent="-203597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>
                <a:effectLst/>
              </a:defRPr>
            </a:lvl2pPr>
            <a:lvl3pPr marL="406004" indent="-202406"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  <a:defRPr>
                <a:effectLst/>
              </a:defRPr>
            </a:lvl3pPr>
            <a:lvl4pPr marL="603647" indent="-197644"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◦"/>
              <a:tabLst/>
              <a:defRPr>
                <a:effectLst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77305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306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1706" b="0">
                <a:solidFill>
                  <a:schemeClr val="bg2"/>
                </a:solidFill>
              </a:defRPr>
            </a:lvl1pPr>
            <a:lvl2pPr marL="329228" indent="0" algn="ctr">
              <a:buNone/>
              <a:defRPr sz="1463"/>
            </a:lvl2pPr>
            <a:lvl3pPr marL="658457" indent="0" algn="ctr">
              <a:buNone/>
              <a:defRPr sz="1300"/>
            </a:lvl3pPr>
            <a:lvl4pPr marL="987685" indent="0" algn="ctr">
              <a:buNone/>
              <a:defRPr sz="1138"/>
            </a:lvl4pPr>
            <a:lvl5pPr marL="1316912" indent="0" algn="ctr">
              <a:buNone/>
              <a:defRPr sz="1138"/>
            </a:lvl5pPr>
            <a:lvl6pPr marL="1646141" indent="0" algn="ctr">
              <a:buNone/>
              <a:defRPr sz="1138"/>
            </a:lvl6pPr>
            <a:lvl7pPr marL="1975369" indent="0" algn="ctr">
              <a:buNone/>
              <a:defRPr sz="1138"/>
            </a:lvl7pPr>
            <a:lvl8pPr marL="2304598" indent="0" algn="ctr">
              <a:buNone/>
              <a:defRPr sz="1138"/>
            </a:lvl8pPr>
            <a:lvl9pPr marL="2633825" indent="0" algn="ctr">
              <a:buNone/>
              <a:defRPr sz="11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5" y="6068681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7" y="6315262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53637" y="6132179"/>
            <a:ext cx="1801359" cy="46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0186" y="6132179"/>
            <a:ext cx="1399967" cy="46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343" y="6054760"/>
            <a:ext cx="1455896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19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604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9837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306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1706" b="0">
                <a:solidFill>
                  <a:schemeClr val="bg2"/>
                </a:solidFill>
              </a:defRPr>
            </a:lvl1pPr>
            <a:lvl2pPr marL="329228" indent="0" algn="ctr">
              <a:buNone/>
              <a:defRPr sz="1463"/>
            </a:lvl2pPr>
            <a:lvl3pPr marL="658457" indent="0" algn="ctr">
              <a:buNone/>
              <a:defRPr sz="1300"/>
            </a:lvl3pPr>
            <a:lvl4pPr marL="987685" indent="0" algn="ctr">
              <a:buNone/>
              <a:defRPr sz="1138"/>
            </a:lvl4pPr>
            <a:lvl5pPr marL="1316912" indent="0" algn="ctr">
              <a:buNone/>
              <a:defRPr sz="1138"/>
            </a:lvl5pPr>
            <a:lvl6pPr marL="1646141" indent="0" algn="ctr">
              <a:buNone/>
              <a:defRPr sz="1138"/>
            </a:lvl6pPr>
            <a:lvl7pPr marL="1975369" indent="0" algn="ctr">
              <a:buNone/>
              <a:defRPr sz="1138"/>
            </a:lvl7pPr>
            <a:lvl8pPr marL="2304598" indent="0" algn="ctr">
              <a:buNone/>
              <a:defRPr sz="1138"/>
            </a:lvl8pPr>
            <a:lvl9pPr marL="2633825" indent="0" algn="ctr">
              <a:buNone/>
              <a:defRPr sz="11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5" y="6068681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7" y="6315262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E0A9E2-4697-474B-9200-45B09E14D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53637" y="6132179"/>
            <a:ext cx="1801359" cy="46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CD71D3-D07E-4349-AF4F-A290D1F3E0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0186" y="6132179"/>
            <a:ext cx="1399967" cy="46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718FF38-115B-4497-912B-14C91ABA880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343" y="6054760"/>
            <a:ext cx="1455896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31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604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9837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75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  <a:solidFill>
            <a:srgbClr val="2068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7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85" y="480392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35" y="480393"/>
            <a:ext cx="3470596" cy="74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45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8C56-CD05-482E-B465-0DD5EACEA9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76AC8-6C0D-4711-9F11-69FC8776A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699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8C56-CD05-482E-B465-0DD5EACEA9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76AC8-6C0D-4711-9F11-69FC8776A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46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76497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2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2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111637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2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2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51793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3" y="1538302"/>
            <a:ext cx="11139892" cy="451959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342898" indent="-342898">
              <a:buFont typeface="Arial" panose="020B0604020202020204" pitchFamily="34" charset="0"/>
              <a:buChar char="•"/>
              <a:defRPr/>
            </a:lvl2pPr>
            <a:lvl3pPr marL="566734" indent="-342898">
              <a:buFont typeface="Calibri" panose="020F0502020204030204" pitchFamily="34" charset="0"/>
              <a:buChar char="–"/>
              <a:defRPr/>
            </a:lvl3pPr>
            <a:lvl4pPr marL="777871" indent="-285748">
              <a:buFont typeface="Calibri" panose="020F0502020204030204" pitchFamily="34" charset="0"/>
              <a:buChar char="◦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‹#›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62132160"/>
      </p:ext>
    </p:extLst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2" y="1567441"/>
            <a:ext cx="4905487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5789289" y="1567439"/>
            <a:ext cx="5685537" cy="2075440"/>
          </a:xfrm>
          <a:solidFill>
            <a:schemeClr val="bg2"/>
          </a:solidFill>
          <a:ln w="3175" cmpd="sng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‹#›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196455070"/>
      </p:ext>
    </p:extLst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1" y="1567440"/>
            <a:ext cx="5280000" cy="44987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443948" y="1567439"/>
            <a:ext cx="5280000" cy="4498766"/>
          </a:xfrm>
          <a:solidFill>
            <a:schemeClr val="bg2"/>
          </a:solidFill>
          <a:ln w="3175" cmpd="sng">
            <a:noFill/>
          </a:ln>
        </p:spPr>
        <p:txBody>
          <a:bodyPr wrap="square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‹#›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57043580"/>
      </p:ext>
    </p:extLst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2" y="1567441"/>
            <a:ext cx="6904268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7716819" y="1567439"/>
            <a:ext cx="3758005" cy="833562"/>
          </a:xfrm>
          <a:solidFill>
            <a:schemeClr val="accent4"/>
          </a:solidFill>
          <a:ln w="3175" cmpd="sng">
            <a:noFill/>
          </a:ln>
        </p:spPr>
        <p:txBody>
          <a:bodyPr wrap="square">
            <a:sp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2400" b="0">
                <a:solidFill>
                  <a:schemeClr val="bg2"/>
                </a:solidFill>
              </a:defRPr>
            </a:lvl1pPr>
            <a:lvl2pPr marL="0" indent="0">
              <a:buNone/>
              <a:defRPr sz="20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‹#›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1229899690"/>
      </p:ext>
    </p:extLst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39"/>
            <a:ext cx="11139892" cy="2075440"/>
          </a:xfrm>
          <a:ln w="31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‹#›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286905966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72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 + achtergrond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-15744" y="216666"/>
            <a:ext cx="12192000" cy="5076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2192000" cy="211030"/>
          </a:xfrm>
          <a:prstGeom prst="rect">
            <a:avLst/>
          </a:prstGeom>
          <a:solidFill>
            <a:srgbClr val="2068AD"/>
          </a:solidFill>
          <a:ln>
            <a:solidFill>
              <a:srgbClr val="1E6BA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2015275"/>
            <a:ext cx="5705112" cy="2862261"/>
          </a:xfrm>
          <a:prstGeom prst="rect">
            <a:avLst/>
          </a:prstGeom>
          <a:solidFill>
            <a:srgbClr val="2269AC"/>
          </a:solidFill>
        </p:spPr>
        <p:txBody>
          <a:bodyPr wrap="square" lIns="359655" tIns="143862" rIns="143862" bIns="143862" anchor="b" anchorCtr="0">
            <a:noAutofit/>
          </a:bodyPr>
          <a:lstStyle/>
          <a:p>
            <a:pPr marL="0" algn="l" defTabSz="457200" rtl="0" eaLnBrk="1" latinLnBrk="0" hangingPunct="1"/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ECTA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speaks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chemical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transport</a:t>
            </a:r>
            <a:b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industry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its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stakeholders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129759" y="2017914"/>
            <a:ext cx="5547740" cy="28688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nl-BE" sz="1600" b="1" baseline="0" dirty="0">
                <a:solidFill>
                  <a:schemeClr val="tx1"/>
                </a:solidFill>
                <a:latin typeface=""/>
              </a:rPr>
              <a:t>European Chemical Transport Association</a:t>
            </a:r>
          </a:p>
          <a:p>
            <a:endParaRPr lang="nl-BE" sz="1800" baseline="0" dirty="0">
              <a:solidFill>
                <a:schemeClr val="tx1"/>
              </a:solidFill>
              <a:latin typeface=""/>
            </a:endParaRPr>
          </a:p>
          <a:p>
            <a:r>
              <a:rPr lang="nl-BE" sz="1600" dirty="0"/>
              <a:t>Diamant Brussels Conference &amp; Business Centre</a:t>
            </a:r>
            <a:br>
              <a:rPr lang="nl-BE" sz="1800" dirty="0"/>
            </a:br>
            <a:r>
              <a:rPr lang="nl-BE" sz="1600" dirty="0"/>
              <a:t>Boulevard Auguste </a:t>
            </a:r>
            <a:r>
              <a:rPr lang="nl-BE" sz="1600" dirty="0" err="1"/>
              <a:t>Reyers</a:t>
            </a:r>
            <a:r>
              <a:rPr lang="nl-BE" sz="1600" dirty="0"/>
              <a:t>, 80</a:t>
            </a:r>
          </a:p>
          <a:p>
            <a:r>
              <a:rPr lang="nl-BE" sz="1600" dirty="0"/>
              <a:t>1030 Brussels</a:t>
            </a:r>
          </a:p>
          <a:p>
            <a:r>
              <a:rPr lang="nl-BE" sz="1600" dirty="0"/>
              <a:t>BELGIUM</a:t>
            </a:r>
          </a:p>
          <a:p>
            <a:endParaRPr lang="nl-BE" sz="1600" dirty="0"/>
          </a:p>
          <a:p>
            <a:r>
              <a:rPr lang="nl-BE" sz="1800" dirty="0"/>
              <a:t>Phone: </a:t>
            </a:r>
            <a:r>
              <a:rPr lang="nl-BE" sz="1800" b="0" dirty="0"/>
              <a:t>+32</a:t>
            </a:r>
            <a:r>
              <a:rPr lang="nl-BE" sz="1800" b="0" baseline="0" dirty="0"/>
              <a:t> </a:t>
            </a:r>
            <a:r>
              <a:rPr lang="nl-BE" sz="1800" b="0" dirty="0"/>
              <a:t>2 318 58 27</a:t>
            </a:r>
            <a:br>
              <a:rPr lang="nl-BE" sz="1800" dirty="0"/>
            </a:br>
            <a:r>
              <a:rPr lang="nl-BE" sz="1800" dirty="0"/>
              <a:t>Email: </a:t>
            </a:r>
            <a:r>
              <a:rPr lang="nl-BE" sz="1800" dirty="0">
                <a:hlinkClick r:id="rId2"/>
              </a:rPr>
              <a:t>info@ecta.com</a:t>
            </a:r>
            <a:endParaRPr lang="nl-BE" sz="1800" dirty="0"/>
          </a:p>
          <a:p>
            <a:endParaRPr lang="nl-BE" sz="1800" baseline="0" dirty="0">
              <a:solidFill>
                <a:schemeClr val="tx1"/>
              </a:solidFill>
              <a:latin typeface=""/>
            </a:endParaRPr>
          </a:p>
          <a:p>
            <a:r>
              <a:rPr lang="nl-BE" sz="1800" baseline="0" dirty="0">
                <a:solidFill>
                  <a:schemeClr val="tx1"/>
                </a:solidFill>
                <a:latin typeface=""/>
                <a:hlinkClick r:id="rId3"/>
              </a:rPr>
              <a:t>www.ecta.com</a:t>
            </a:r>
            <a:endParaRPr lang="nl-BE" sz="1800" baseline="0" dirty="0">
              <a:solidFill>
                <a:schemeClr val="tx1"/>
              </a:solidFill>
              <a:latin typeface=""/>
            </a:endParaRP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0997" y="5877272"/>
            <a:ext cx="2926591" cy="720080"/>
          </a:xfrm>
          <a:prstGeom prst="rect">
            <a:avLst/>
          </a:prstGeom>
        </p:spPr>
      </p:pic>
      <p:pic>
        <p:nvPicPr>
          <p:cNvPr id="9" name="Picture 7" descr="ECTAfinal00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467" y="539079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1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8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85" y="480392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35" y="480393"/>
            <a:ext cx="3470596" cy="74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3.emf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2.emf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2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9.xml"/><Relationship Id="rId5" Type="http://schemas.openxmlformats.org/officeDocument/2006/relationships/slideLayout" Target="../slideLayouts/slideLayout36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35.xml"/><Relationship Id="rId9" Type="http://schemas.openxmlformats.org/officeDocument/2006/relationships/theme" Target="../theme/theme5.xml"/><Relationship Id="rId14" Type="http://schemas.openxmlformats.org/officeDocument/2006/relationships/image" Target="../media/image1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340768"/>
            <a:ext cx="109728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Rectangle 15"/>
          <p:cNvSpPr/>
          <p:nvPr userDrawn="1"/>
        </p:nvSpPr>
        <p:spPr>
          <a:xfrm>
            <a:off x="0" y="0"/>
            <a:ext cx="12192000" cy="211030"/>
          </a:xfrm>
          <a:prstGeom prst="rect">
            <a:avLst/>
          </a:prstGeom>
          <a:solidFill>
            <a:srgbClr val="2268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/>
          </a:p>
        </p:txBody>
      </p:sp>
      <p:pic>
        <p:nvPicPr>
          <p:cNvPr id="8" name="Picture 7" descr="ECTAfinal0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2" y="351233"/>
            <a:ext cx="1418335" cy="41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C sustainability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2" y="831952"/>
            <a:ext cx="1367796" cy="29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7" r:id="rId2"/>
    <p:sldLayoutId id="2147483759" r:id="rId3"/>
    <p:sldLayoutId id="2147483757" r:id="rId4"/>
    <p:sldLayoutId id="2147483756" r:id="rId5"/>
    <p:sldLayoutId id="2147483745" r:id="rId6"/>
    <p:sldLayoutId id="2147483746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nl-NL" sz="3800" b="0" i="0" kern="1200" dirty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"/>
            <a:ext cx="12192000" cy="1439999"/>
          </a:xfrm>
          <a:prstGeom prst="rect">
            <a:avLst/>
          </a:prstGeom>
          <a:gradFill>
            <a:gsLst>
              <a:gs pos="0">
                <a:schemeClr val="bg2">
                  <a:lumMod val="98000"/>
                </a:schemeClr>
              </a:gs>
              <a:gs pos="33000">
                <a:schemeClr val="bg2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43" tIns="40522" rIns="81043" bIns="40522" rtlCol="0" anchor="ctr"/>
          <a:lstStyle/>
          <a:p>
            <a:pPr algn="ctr"/>
            <a:endParaRPr lang="en-GB" sz="1805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2" y="0"/>
            <a:ext cx="10212593" cy="1440000"/>
          </a:xfrm>
          <a:prstGeom prst="rect">
            <a:avLst/>
          </a:prstGeom>
        </p:spPr>
        <p:txBody>
          <a:bodyPr vert="horz" lIns="81043" tIns="40522" rIns="81043" bIns="40522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6" y="1535165"/>
            <a:ext cx="11139892" cy="5054400"/>
          </a:xfrm>
          <a:prstGeom prst="rect">
            <a:avLst/>
          </a:prstGeom>
        </p:spPr>
        <p:txBody>
          <a:bodyPr vert="horz" lIns="81043" tIns="40522" rIns="81043" bIns="405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303910" lvl="1" indent="-303910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502297" lvl="2" indent="-303910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Calibri" panose="020F0502020204030204" pitchFamily="34" charset="0"/>
              <a:buChar char="–"/>
            </a:pPr>
            <a:r>
              <a:rPr lang="en-US" dirty="0"/>
              <a:t>Third level</a:t>
            </a:r>
          </a:p>
          <a:p>
            <a:pPr marL="689427" lvl="3" indent="-253259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Calibri" panose="020F0502020204030204" pitchFamily="34" charset="0"/>
              <a:buChar char="◦"/>
            </a:pPr>
            <a:r>
              <a:rPr lang="en-US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783" y="802496"/>
            <a:ext cx="1329231" cy="3605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783" y="237736"/>
            <a:ext cx="1329231" cy="480774"/>
          </a:xfrm>
          <a:prstGeom prst="rect">
            <a:avLst/>
          </a:prstGeom>
        </p:spPr>
      </p:pic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9447566" y="6492879"/>
            <a:ext cx="2744437" cy="365125"/>
          </a:xfrm>
          <a:prstGeom prst="rect">
            <a:avLst/>
          </a:prstGeom>
        </p:spPr>
        <p:txBody>
          <a:bodyPr vert="horz" lIns="81043" tIns="40522" rIns="81043" bIns="40522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84F883-9912-4EFB-8404-2A825476CACA}" type="slidenum">
              <a:rPr lang="fr-BE" sz="1100" i="1" smtClean="0"/>
              <a:pPr/>
              <a:t>‹#›</a:t>
            </a:fld>
            <a:endParaRPr lang="fr-BE" sz="1200" i="1" dirty="0"/>
          </a:p>
        </p:txBody>
      </p:sp>
    </p:spTree>
    <p:extLst>
      <p:ext uri="{BB962C8B-B14F-4D97-AF65-F5344CB8AC3E}">
        <p14:creationId xmlns:p14="http://schemas.microsoft.com/office/powerpoint/2010/main" val="11227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</p:sldLayoutIdLst>
  <p:hf hdr="0" ftr="0" dt="0"/>
  <p:txStyles>
    <p:titleStyle>
      <a:lvl1pPr algn="l" defTabSz="810428" rtl="0" eaLnBrk="1" latinLnBrk="0" hangingPunct="1">
        <a:lnSpc>
          <a:spcPct val="8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810428" rtl="0" eaLnBrk="1" latinLnBrk="0" hangingPunct="1">
        <a:lnSpc>
          <a:spcPct val="100000"/>
        </a:lnSpc>
        <a:spcBef>
          <a:spcPts val="0"/>
        </a:spcBef>
        <a:spcAft>
          <a:spcPts val="1064"/>
        </a:spcAft>
        <a:buClr>
          <a:schemeClr val="accent2"/>
        </a:buClr>
        <a:buFont typeface="Arial" panose="020B0604020202020204" pitchFamily="34" charset="0"/>
        <a:buNone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202607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Arial" panose="020B0604020202020204" pitchFamily="34" charset="0"/>
        <a:buChar char="•"/>
        <a:defRPr lang="en-US" sz="2100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400994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Calibri" panose="020F0502020204030204" pitchFamily="34" charset="0"/>
        <a:buChar char="–"/>
        <a:defRPr lang="en-US" sz="1800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638775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Calibri" panose="020F0502020204030204" pitchFamily="34" charset="0"/>
        <a:buChar char="◦"/>
        <a:defRPr lang="en-US" sz="1600" kern="1200" dirty="0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620856" indent="0" algn="l" defTabSz="810428" rtl="0" eaLnBrk="1" latinLnBrk="0" hangingPunct="1">
        <a:lnSpc>
          <a:spcPct val="90000"/>
        </a:lnSpc>
        <a:spcBef>
          <a:spcPts val="443"/>
        </a:spcBef>
        <a:buClr>
          <a:schemeClr val="accent2"/>
        </a:buClr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228677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890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106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44319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3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28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2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56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71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84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499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12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 userDrawn="1">
          <p15:clr>
            <a:srgbClr val="F26B43"/>
          </p15:clr>
        </p15:guide>
        <p15:guide id="2" pos="4160" userDrawn="1">
          <p15:clr>
            <a:srgbClr val="F26B43"/>
          </p15:clr>
        </p15:guide>
        <p15:guide id="3" pos="491" userDrawn="1">
          <p15:clr>
            <a:srgbClr val="F26B43"/>
          </p15:clr>
        </p15:guide>
        <p15:guide id="4" orient="horz" pos="388" userDrawn="1">
          <p15:clr>
            <a:srgbClr val="F26B43"/>
          </p15:clr>
        </p15:guide>
        <p15:guide id="5" orient="horz" pos="4579" userDrawn="1">
          <p15:clr>
            <a:srgbClr val="F26B43"/>
          </p15:clr>
        </p15:guide>
        <p15:guide id="6" orient="horz" pos="4968" userDrawn="1">
          <p15:clr>
            <a:srgbClr val="F26B43"/>
          </p15:clr>
        </p15:guide>
        <p15:guide id="7" pos="7993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270" imgH="270" progId="TCLayout.ActiveDocument.1">
                  <p:embed/>
                </p:oleObj>
              </mc:Choice>
              <mc:Fallback>
                <p:oleObj name="think-cell Folie" r:id="rId14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 userDrawn="1">
            <p:custDataLst>
              <p:tags r:id="rId13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2700" b="0" i="0" baseline="0" dirty="0">
              <a:latin typeface="Calibri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91"/>
          <a:stretch/>
        </p:blipFill>
        <p:spPr bwMode="gray">
          <a:xfrm>
            <a:off x="11124487" y="476673"/>
            <a:ext cx="589149" cy="4409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5" y="441066"/>
            <a:ext cx="10212593" cy="9789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3" y="1535166"/>
            <a:ext cx="11139892" cy="4522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969196" y="6356356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Page </a:t>
            </a:r>
            <a:fld id="{6984F883-9912-4EFB-8404-2A825476CACA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8802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</p:sldLayoutIdLst>
  <p:transition spd="slow">
    <p:wipe dir="r"/>
  </p:transition>
  <p:hf hdr="0" ftr="0" dt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1714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339329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Calibri" panose="020F0502020204030204" pitchFamily="34" charset="0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540544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Calibri" panose="020F0502020204030204" pitchFamily="34" charset="0"/>
        <a:buChar char="◦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None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120" userDrawn="1">
          <p15:clr>
            <a:srgbClr val="F26B43"/>
          </p15:clr>
        </p15:guide>
        <p15:guide id="3" pos="604" userDrawn="1">
          <p15:clr>
            <a:srgbClr val="F26B43"/>
          </p15:clr>
        </p15:guide>
        <p15:guide id="4" orient="horz" pos="323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4140" userDrawn="1">
          <p15:clr>
            <a:srgbClr val="F26B43"/>
          </p15:clr>
        </p15:guide>
        <p15:guide id="7" pos="983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"/>
            <a:ext cx="12192000" cy="1439999"/>
          </a:xfrm>
          <a:prstGeom prst="rect">
            <a:avLst/>
          </a:prstGeom>
          <a:gradFill>
            <a:gsLst>
              <a:gs pos="0">
                <a:schemeClr val="bg2">
                  <a:lumMod val="98000"/>
                </a:schemeClr>
              </a:gs>
              <a:gs pos="33000">
                <a:schemeClr val="bg2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848" tIns="32924" rIns="65848" bIns="32924" rtlCol="0" anchor="ctr"/>
          <a:lstStyle/>
          <a:p>
            <a:pPr algn="ctr"/>
            <a:endParaRPr lang="en-GB" sz="1466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4" y="0"/>
            <a:ext cx="10212593" cy="1440000"/>
          </a:xfrm>
          <a:prstGeom prst="rect">
            <a:avLst/>
          </a:prstGeom>
        </p:spPr>
        <p:txBody>
          <a:bodyPr vert="horz" lIns="81043" tIns="40522" rIns="81043" bIns="40522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6" y="1535165"/>
            <a:ext cx="11139892" cy="5054400"/>
          </a:xfrm>
          <a:prstGeom prst="rect">
            <a:avLst/>
          </a:prstGeom>
        </p:spPr>
        <p:txBody>
          <a:bodyPr vert="horz" lIns="81043" tIns="40522" rIns="81043" bIns="405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246921" lvl="1" indent="-246921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408107" lvl="2" indent="-246921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Calibri" panose="020F0502020204030204" pitchFamily="34" charset="0"/>
              <a:buChar char="–"/>
            </a:pPr>
            <a:r>
              <a:rPr lang="en-US" dirty="0"/>
              <a:t>Third level</a:t>
            </a:r>
          </a:p>
          <a:p>
            <a:pPr marL="560146" lvl="3" indent="-205768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Calibri" panose="020F0502020204030204" pitchFamily="34" charset="0"/>
              <a:buChar char="◦"/>
            </a:pPr>
            <a:r>
              <a:rPr lang="en-US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254" y="802495"/>
            <a:ext cx="1075863" cy="36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253" y="237738"/>
            <a:ext cx="1080707" cy="482161"/>
          </a:xfrm>
          <a:prstGeom prst="rect">
            <a:avLst/>
          </a:prstGeom>
        </p:spPr>
      </p:pic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9447566" y="6492880"/>
            <a:ext cx="2744437" cy="365125"/>
          </a:xfrm>
          <a:prstGeom prst="rect">
            <a:avLst/>
          </a:prstGeom>
        </p:spPr>
        <p:txBody>
          <a:bodyPr vert="horz" lIns="65848" tIns="32924" rIns="65848" bIns="32924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84F883-9912-4EFB-8404-2A825476CACA}" type="slidenum">
              <a:rPr lang="fr-BE" sz="894" i="1" smtClean="0"/>
              <a:pPr/>
              <a:t>‹#›</a:t>
            </a:fld>
            <a:endParaRPr lang="fr-BE" sz="975" i="1" dirty="0"/>
          </a:p>
        </p:txBody>
      </p:sp>
    </p:spTree>
    <p:extLst>
      <p:ext uri="{BB962C8B-B14F-4D97-AF65-F5344CB8AC3E}">
        <p14:creationId xmlns:p14="http://schemas.microsoft.com/office/powerpoint/2010/main" val="76914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</p:sldLayoutIdLst>
  <p:hf hdr="0" ftr="0" dt="0"/>
  <p:txStyles>
    <p:titleStyle>
      <a:lvl1pPr algn="l" defTabSz="658457" rtl="0" eaLnBrk="1" latinLnBrk="0" hangingPunct="1">
        <a:lnSpc>
          <a:spcPct val="80000"/>
        </a:lnSpc>
        <a:spcBef>
          <a:spcPct val="0"/>
        </a:spcBef>
        <a:buNone/>
        <a:defRPr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58457" rtl="0" eaLnBrk="1" latinLnBrk="0" hangingPunct="1">
        <a:lnSpc>
          <a:spcPct val="100000"/>
        </a:lnSpc>
        <a:spcBef>
          <a:spcPts val="0"/>
        </a:spcBef>
        <a:spcAft>
          <a:spcPts val="865"/>
        </a:spcAft>
        <a:buClr>
          <a:schemeClr val="accent2"/>
        </a:buClr>
        <a:buFont typeface="Arial" panose="020B0604020202020204" pitchFamily="34" charset="0"/>
        <a:buNone/>
        <a:defRPr sz="1706" kern="1200">
          <a:solidFill>
            <a:schemeClr val="bg1"/>
          </a:solidFill>
          <a:latin typeface="+mn-lt"/>
          <a:ea typeface="+mn-ea"/>
          <a:cs typeface="+mn-cs"/>
        </a:defRPr>
      </a:lvl1pPr>
      <a:lvl2pPr marL="164614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Arial" panose="020B0604020202020204" pitchFamily="34" charset="0"/>
        <a:buChar char="•"/>
        <a:defRPr lang="en-US" sz="1706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325799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Calibri" panose="020F0502020204030204" pitchFamily="34" charset="0"/>
        <a:buChar char="–"/>
        <a:defRPr lang="en-US" sz="1463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518992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Calibri" panose="020F0502020204030204" pitchFamily="34" charset="0"/>
        <a:buChar char="◦"/>
        <a:defRPr lang="en-US" sz="1300" kern="1200" dirty="0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316912" indent="0" algn="l" defTabSz="658457" rtl="0" eaLnBrk="1" latinLnBrk="0" hangingPunct="1">
        <a:lnSpc>
          <a:spcPct val="90000"/>
        </a:lnSpc>
        <a:spcBef>
          <a:spcPts val="360"/>
        </a:spcBef>
        <a:buClr>
          <a:schemeClr val="accent2"/>
        </a:buClr>
        <a:buFont typeface="Arial" panose="020B0604020202020204" pitchFamily="34" charset="0"/>
        <a:buNone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1810755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983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69212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98439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9228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8457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7685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6912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6141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75369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04598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33825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 userDrawn="1">
          <p15:clr>
            <a:srgbClr val="F26B43"/>
          </p15:clr>
        </p15:guide>
        <p15:guide id="2" pos="5120" userDrawn="1">
          <p15:clr>
            <a:srgbClr val="F26B43"/>
          </p15:clr>
        </p15:guide>
        <p15:guide id="3" pos="604" userDrawn="1">
          <p15:clr>
            <a:srgbClr val="F26B43"/>
          </p15:clr>
        </p15:guide>
        <p15:guide id="4" orient="horz" pos="388" userDrawn="1">
          <p15:clr>
            <a:srgbClr val="F26B43"/>
          </p15:clr>
        </p15:guide>
        <p15:guide id="5" orient="horz" pos="4579" userDrawn="1">
          <p15:clr>
            <a:srgbClr val="F26B43"/>
          </p15:clr>
        </p15:guide>
        <p15:guide id="6" orient="horz" pos="4968" userDrawn="1">
          <p15:clr>
            <a:srgbClr val="F26B43"/>
          </p15:clr>
        </p15:guide>
        <p15:guide id="7" pos="9837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2" imgW="270" imgH="270" progId="TCLayout.ActiveDocument.1">
                  <p:embed/>
                </p:oleObj>
              </mc:Choice>
              <mc:Fallback>
                <p:oleObj name="think-cell Folie" r:id="rId12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0" i="0" baseline="0" dirty="0">
              <a:latin typeface="Calibri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91"/>
          <a:stretch/>
        </p:blipFill>
        <p:spPr bwMode="gray">
          <a:xfrm>
            <a:off x="11326767" y="521641"/>
            <a:ext cx="386868" cy="39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3" y="1535166"/>
            <a:ext cx="11139892" cy="4522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969196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Page </a:t>
            </a:r>
            <a:fld id="{6984F883-9912-4EFB-8404-2A825476CACA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2811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</p:sldLayoutIdLst>
  <p:transition spd="slow">
    <p:wipe dir="r"/>
  </p:transition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2"/>
        </a:buClr>
        <a:buFont typeface="Arial" panose="020B0604020202020204" pitchFamily="34" charset="0"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452438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72072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◦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53">
          <p15:clr>
            <a:srgbClr val="F26B43"/>
          </p15:clr>
        </p15:guide>
        <p15:guide id="4" orient="horz" pos="323">
          <p15:clr>
            <a:srgbClr val="F26B43"/>
          </p15:clr>
        </p15:guide>
        <p15:guide id="5" orient="horz" pos="3816">
          <p15:clr>
            <a:srgbClr val="F26B43"/>
          </p15:clr>
        </p15:guide>
        <p15:guide id="6" orient="horz" pos="4140">
          <p15:clr>
            <a:srgbClr val="F26B43"/>
          </p15:clr>
        </p15:guide>
        <p15:guide id="7" pos="73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9"/>
            <a:ext cx="8280920" cy="800636"/>
          </a:xfrm>
        </p:spPr>
        <p:txBody>
          <a:bodyPr/>
          <a:lstStyle/>
          <a:p>
            <a:pPr algn="ctr"/>
            <a:r>
              <a:rPr lang="en-GB" sz="4000" dirty="0">
                <a:effectLst/>
              </a:rPr>
              <a:t>Emission Questions in SQAS 2022 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4AECF4E-8B94-4BD9-8121-7BA3227F9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55767"/>
              </p:ext>
            </p:extLst>
          </p:nvPr>
        </p:nvGraphicFramePr>
        <p:xfrm>
          <a:off x="576200" y="2924944"/>
          <a:ext cx="10972799" cy="2951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9808">
                  <a:extLst>
                    <a:ext uri="{9D8B030D-6E8A-4147-A177-3AD203B41FA5}">
                      <a16:colId xmlns:a16="http://schemas.microsoft.com/office/drawing/2014/main" val="3516281361"/>
                    </a:ext>
                  </a:extLst>
                </a:gridCol>
                <a:gridCol w="4392991">
                  <a:extLst>
                    <a:ext uri="{9D8B030D-6E8A-4147-A177-3AD203B41FA5}">
                      <a16:colId xmlns:a16="http://schemas.microsoft.com/office/drawing/2014/main" val="29863905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200" b="1" dirty="0">
                          <a:solidFill>
                            <a:srgbClr val="0066FF"/>
                          </a:solidFill>
                          <a:effectLst/>
                        </a:rPr>
                        <a:t>A training example. </a:t>
                      </a:r>
                      <a:endParaRPr lang="nl-NL" sz="3200" b="1" dirty="0">
                        <a:solidFill>
                          <a:srgbClr val="0066FF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3200" b="1" dirty="0">
                          <a:solidFill>
                            <a:srgbClr val="0066FF"/>
                          </a:solidFill>
                          <a:effectLst/>
                        </a:rPr>
                        <a:t>The days of simplicity are over.                                                        </a:t>
                      </a:r>
                      <a:endParaRPr lang="nl-NL" sz="3200" b="1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nl-NL" sz="1800" dirty="0">
                        <a:solidFill>
                          <a:srgbClr val="0066FF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nl-NL" sz="1800" dirty="0">
                        <a:solidFill>
                          <a:srgbClr val="0066FF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nl-NL" sz="1800" dirty="0">
                        <a:solidFill>
                          <a:srgbClr val="0066FF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0" dirty="0">
                          <a:solidFill>
                            <a:srgbClr val="0066FF"/>
                          </a:solidFill>
                          <a:effectLst/>
                        </a:rPr>
                        <a:t>Bernhard Haidacher (LKW Walter)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0" dirty="0">
                          <a:solidFill>
                            <a:srgbClr val="0066FF"/>
                          </a:solidFill>
                          <a:effectLst/>
                        </a:rPr>
                        <a:t>Michael Vetter (Bertschi)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0" dirty="0">
                          <a:solidFill>
                            <a:srgbClr val="0066FF"/>
                          </a:solidFill>
                          <a:effectLst/>
                        </a:rPr>
                        <a:t>Evert de Jong (ECTA)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solidFill>
                            <a:srgbClr val="0066FF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105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43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382623" y="1770920"/>
            <a:ext cx="10972800" cy="2554545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For your use we recommend amongst others reference sources and documents:</a:t>
            </a:r>
          </a:p>
          <a:p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The SQAS questionnaires themselves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The upcoming Cefic / ECTA Guidelines on Emission Calculation for Chemical Logistics</a:t>
            </a:r>
            <a:br>
              <a:rPr lang="nl-NL" sz="2000" dirty="0"/>
            </a:br>
            <a:r>
              <a:rPr lang="nl-NL" sz="2000" dirty="0"/>
              <a:t>                 (the revision of our 2011 guideline is underway)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The GLEC Framework and EN 16258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The government requirements </a:t>
            </a:r>
            <a:r>
              <a:rPr lang="nl-NL" sz="2000" dirty="0" err="1"/>
              <a:t>for</a:t>
            </a:r>
            <a:r>
              <a:rPr lang="nl-NL" sz="2000" dirty="0"/>
              <a:t> “Fit </a:t>
            </a:r>
            <a:r>
              <a:rPr lang="nl-NL" sz="2000" dirty="0" err="1"/>
              <a:t>for</a:t>
            </a:r>
            <a:r>
              <a:rPr lang="nl-NL" sz="2000" dirty="0"/>
              <a:t> 55” </a:t>
            </a:r>
          </a:p>
          <a:p>
            <a:endParaRPr lang="nl-NL" sz="20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Emission reference sources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730640-C12B-475E-AF4D-9E6F06348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8372" y="3351612"/>
            <a:ext cx="3801005" cy="1352739"/>
          </a:xfrm>
          <a:prstGeom prst="rect">
            <a:avLst/>
          </a:prstGeom>
          <a:ln w="34925">
            <a:solidFill>
              <a:srgbClr val="FF0000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07FE7D0-C662-4935-994E-2C98FCFAC9C6}"/>
              </a:ext>
            </a:extLst>
          </p:cNvPr>
          <p:cNvSpPr txBox="1"/>
          <p:nvPr/>
        </p:nvSpPr>
        <p:spPr>
          <a:xfrm>
            <a:off x="6744072" y="4843687"/>
            <a:ext cx="5234880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nl-NL" sz="1400" dirty="0"/>
              <a:t>https://ec.europa.eu/commission/presscorner/detail/en/IP_21_3541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4C69A0-8293-4FCB-983E-00A3DC5BBA52}"/>
              </a:ext>
            </a:extLst>
          </p:cNvPr>
          <p:cNvSpPr txBox="1"/>
          <p:nvPr/>
        </p:nvSpPr>
        <p:spPr>
          <a:xfrm>
            <a:off x="1217444" y="5745521"/>
            <a:ext cx="81440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400" b="1" dirty="0"/>
              <a:t>+ Re-accreditation training for all current SQAS assessors. </a:t>
            </a:r>
          </a:p>
        </p:txBody>
      </p:sp>
    </p:spTree>
    <p:extLst>
      <p:ext uri="{BB962C8B-B14F-4D97-AF65-F5344CB8AC3E}">
        <p14:creationId xmlns:p14="http://schemas.microsoft.com/office/powerpoint/2010/main" val="357437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609600" y="2276872"/>
            <a:ext cx="10972800" cy="400110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Introduction on Emissions: the choices make the difference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1. introduction</a:t>
            </a:r>
            <a:endParaRPr lang="en-US" dirty="0"/>
          </a:p>
        </p:txBody>
      </p:sp>
      <p:pic>
        <p:nvPicPr>
          <p:cNvPr id="5124" name="Picture 4" descr="Strasbourg, France - September 17, 2017: Mom On Bike With Bicycle Child Seat  Stock Photo, Picture And Royalty Free Image. Image 103272279.">
            <a:extLst>
              <a:ext uri="{FF2B5EF4-FFF2-40B4-BE49-F238E27FC236}">
                <a16:creationId xmlns:a16="http://schemas.microsoft.com/office/drawing/2014/main" id="{C87F5DFA-9A1B-4811-9FCE-45E5CC70F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39491"/>
            <a:ext cx="3312368" cy="248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Fiat 500 Sport | Hybride Stadsauto | Fiat.nl">
            <a:extLst>
              <a:ext uri="{FF2B5EF4-FFF2-40B4-BE49-F238E27FC236}">
                <a16:creationId xmlns:a16="http://schemas.microsoft.com/office/drawing/2014/main" id="{BAC3AE68-34F7-4107-9D30-CA5DDAB7E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834" y="3318035"/>
            <a:ext cx="3288974" cy="25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GMC Hummer EV 2021: na de pick-up, de SUV - AutoGids">
            <a:extLst>
              <a:ext uri="{FF2B5EF4-FFF2-40B4-BE49-F238E27FC236}">
                <a16:creationId xmlns:a16="http://schemas.microsoft.com/office/drawing/2014/main" id="{72393EA3-668D-4B4E-9639-0A5C43F42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199" y="3284985"/>
            <a:ext cx="3713787" cy="253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5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415280" y="1672105"/>
            <a:ext cx="10972800" cy="400110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b="1" dirty="0"/>
              <a:t>The Complexity of today’s logistic solutions</a:t>
            </a:r>
            <a:endParaRPr lang="nl-NL" sz="20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Emissions in SQAS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26E80D-4CDC-48DD-B4EB-4FF051ED1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80" y="2352286"/>
            <a:ext cx="8926171" cy="43916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4E149A6-70C9-488E-8AA0-108829A807B2}"/>
              </a:ext>
            </a:extLst>
          </p:cNvPr>
          <p:cNvSpPr txBox="1"/>
          <p:nvPr/>
        </p:nvSpPr>
        <p:spPr>
          <a:xfrm>
            <a:off x="9731896" y="3642343"/>
            <a:ext cx="1656184" cy="2031325"/>
          </a:xfrm>
          <a:prstGeom prst="rect">
            <a:avLst/>
          </a:prstGeom>
          <a:noFill/>
          <a:ln w="2540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And each individual combination has its own emission calculation factor</a:t>
            </a:r>
          </a:p>
        </p:txBody>
      </p:sp>
    </p:spTree>
    <p:extLst>
      <p:ext uri="{BB962C8B-B14F-4D97-AF65-F5344CB8AC3E}">
        <p14:creationId xmlns:p14="http://schemas.microsoft.com/office/powerpoint/2010/main" val="57849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436442" y="2858529"/>
            <a:ext cx="10972800" cy="3477875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b="1" dirty="0"/>
              <a:t>The questions in SQAS Transport Service:</a:t>
            </a:r>
          </a:p>
          <a:p>
            <a:r>
              <a:rPr lang="nl-NL" sz="2000" b="1" dirty="0"/>
              <a:t>		Section 9  Measurement and Management of GHG Emissions</a:t>
            </a:r>
          </a:p>
          <a:p>
            <a:r>
              <a:rPr lang="nl-NL" sz="2000" b="1" dirty="0"/>
              <a:t>Include subjects: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Management decisions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Improvement planning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Training of staff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Knowledge of your equipment/your subcontractors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Your site emissions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Your calculation results linked to your orders (kilometers + tonnages) x emission factors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Emissions in SQAS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2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414469" y="1673590"/>
            <a:ext cx="10972800" cy="5016758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You start your approach by:</a:t>
            </a:r>
          </a:p>
          <a:p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Management System: define what to do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How about investments; funding the system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Training and Implementation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Check on Progress (Auditing)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Commercial Discussion with your Customers</a:t>
            </a:r>
            <a:br>
              <a:rPr lang="nl-NL" sz="2000" dirty="0"/>
            </a:br>
            <a:br>
              <a:rPr lang="nl-NL" sz="2000" dirty="0"/>
            </a:br>
            <a:r>
              <a:rPr lang="nl-NL" sz="2000" dirty="0"/>
              <a:t>                      Problem: your competitor is more clever and cheaper in his solutions</a:t>
            </a:r>
            <a:br>
              <a:rPr lang="nl-NL" sz="2000" dirty="0"/>
            </a:b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Aim of this workshop:</a:t>
            </a:r>
            <a:br>
              <a:rPr lang="nl-NL" sz="2000" dirty="0"/>
            </a:br>
            <a:r>
              <a:rPr lang="nl-NL" sz="2000" dirty="0"/>
              <a:t>Discuss and learn from each other and become more clever and cheaper in your solutions than your competitor!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r>
              <a:rPr lang="nl-NL" sz="2000" dirty="0">
                <a:solidFill>
                  <a:srgbClr val="0070C0"/>
                </a:solidFill>
              </a:rPr>
              <a:t>And please remember: </a:t>
            </a:r>
          </a:p>
          <a:p>
            <a:pPr algn="ctr"/>
            <a:r>
              <a:rPr lang="nl-NL" sz="2000" dirty="0">
                <a:solidFill>
                  <a:srgbClr val="0070C0"/>
                </a:solidFill>
              </a:rPr>
              <a:t>Not starting now is not an option! Your customers and legislators will enforce progress!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SQAS Emission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609600" y="1829932"/>
            <a:ext cx="10972800" cy="4708981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Management </a:t>
            </a:r>
            <a:r>
              <a:rPr lang="nl-NL" sz="2000" dirty="0" err="1"/>
              <a:t>continued</a:t>
            </a:r>
            <a:r>
              <a:rPr lang="nl-NL" sz="2000" dirty="0"/>
              <a:t>:</a:t>
            </a:r>
          </a:p>
          <a:p>
            <a:r>
              <a:rPr lang="nl-NL" sz="2000" dirty="0"/>
              <a:t>Baseline is 1990 on CO2 </a:t>
            </a:r>
            <a:r>
              <a:rPr lang="nl-NL" sz="2000" dirty="0" err="1"/>
              <a:t>emissions</a:t>
            </a:r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You need to prepare your company’s path how to reach the goals of “Fit </a:t>
            </a:r>
            <a:r>
              <a:rPr lang="nl-NL" sz="2000" dirty="0" err="1"/>
              <a:t>for</a:t>
            </a:r>
            <a:r>
              <a:rPr lang="nl-NL" sz="2000" dirty="0"/>
              <a:t> 55” </a:t>
            </a:r>
            <a:r>
              <a:rPr lang="nl-NL" sz="2000" dirty="0" err="1"/>
              <a:t>and</a:t>
            </a:r>
            <a:r>
              <a:rPr lang="nl-NL" sz="2000" dirty="0"/>
              <a:t> 2030 </a:t>
            </a:r>
            <a:r>
              <a:rPr lang="nl-NL" sz="2000" dirty="0" err="1"/>
              <a:t>requirements</a:t>
            </a:r>
            <a:r>
              <a:rPr lang="nl-NL" sz="2000" dirty="0"/>
              <a:t>, so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Decide your steps and define a 3 to 5 year improvement plan, including e.g.:</a:t>
            </a:r>
            <a:br>
              <a:rPr lang="nl-NL" sz="2000" dirty="0"/>
            </a:br>
            <a:r>
              <a:rPr lang="nl-NL" sz="2000" dirty="0"/>
              <a:t>- Use of alternative fuels</a:t>
            </a:r>
            <a:br>
              <a:rPr lang="nl-NL" sz="2000" dirty="0"/>
            </a:br>
            <a:r>
              <a:rPr lang="nl-NL" sz="2000" dirty="0"/>
              <a:t>- Alternative modalities</a:t>
            </a:r>
            <a:br>
              <a:rPr lang="nl-NL" sz="2000" dirty="0"/>
            </a:br>
            <a:r>
              <a:rPr lang="nl-NL" sz="2000" dirty="0"/>
              <a:t>- etc.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But stay realistic:</a:t>
            </a:r>
            <a:br>
              <a:rPr lang="nl-NL" sz="2000" dirty="0"/>
            </a:br>
            <a:r>
              <a:rPr lang="nl-NL" sz="2000" dirty="0"/>
              <a:t>- New technology must become wider available at a larger scale</a:t>
            </a:r>
            <a:br>
              <a:rPr lang="nl-NL" sz="2000" dirty="0"/>
            </a:br>
            <a:r>
              <a:rPr lang="nl-NL" sz="2000" dirty="0"/>
              <a:t>- Your investments will impact your rates and your customers must accept these if they are realistic</a:t>
            </a:r>
            <a:br>
              <a:rPr lang="nl-NL" sz="2000" dirty="0"/>
            </a:br>
            <a:r>
              <a:rPr lang="nl-NL" sz="2000" dirty="0"/>
              <a:t>- Nobody expects you to plan yourself into operating losses.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endParaRPr lang="nl-NL" sz="20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Emissions in SQAS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07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415280" y="2443031"/>
            <a:ext cx="10972800" cy="3170099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An example of the contents of a 5 year plan (steps/targets):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Change in fuels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Change in Modality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Change in Empty Returns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Change in Cleaning Requirements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Less just in time orders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Less Customer Loading Window restrictions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r>
              <a:rPr lang="nl-NL" sz="2000" dirty="0"/>
              <a:t>Put them all in a spreadsheet and document which choices you make. Then define a timeline showing your targets and how you want to reach them.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Emissions in SQAS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575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415280" y="2443031"/>
            <a:ext cx="10972800" cy="2862322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 Project Examples:</a:t>
            </a:r>
          </a:p>
          <a:p>
            <a:endParaRPr lang="nl-NL" sz="2000" dirty="0"/>
          </a:p>
          <a:p>
            <a:r>
              <a:rPr lang="nl-NL" sz="2000" dirty="0"/>
              <a:t>Customer A: 	Invest in 2 trucks with electric enginesspecifically to be used for short distance work.</a:t>
            </a:r>
          </a:p>
          <a:p>
            <a:r>
              <a:rPr lang="nl-NL" sz="2000" dirty="0"/>
              <a:t>		Share investment or linked to a long term contract, covering R.o.I.</a:t>
            </a:r>
          </a:p>
          <a:p>
            <a:endParaRPr lang="nl-NL" sz="2000" dirty="0"/>
          </a:p>
          <a:p>
            <a:r>
              <a:rPr lang="nl-NL" sz="2000" dirty="0"/>
              <a:t>Customer B:	Project of changed delivery schedules, enabling higher volumes/tonnage to be</a:t>
            </a:r>
            <a:br>
              <a:rPr lang="nl-NL" sz="2000" dirty="0"/>
            </a:br>
            <a:r>
              <a:rPr lang="nl-NL" sz="2000" dirty="0"/>
              <a:t>		transported by one transport unit.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r>
              <a:rPr lang="nl-NL" sz="2000" dirty="0"/>
              <a:t>Include these projects in your 5 year plan. Promote them on your website.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Emissions in SQAS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64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335360" y="1628800"/>
            <a:ext cx="10972800" cy="4801314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So the minimum data you need </a:t>
            </a:r>
          </a:p>
          <a:p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endParaRPr lang="nl-NL" dirty="0"/>
          </a:p>
          <a:p>
            <a:r>
              <a:rPr lang="nl-NL" dirty="0"/>
              <a:t>And if you have all that,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/>
              <a:t>You need to link these data to the correct emission factors an start calculating.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r>
              <a:rPr lang="nl-NL" dirty="0"/>
              <a:t>The easiest option for most LSP’s is to link their Transport Management System to an existing database system which has all data already installed for your use. </a:t>
            </a:r>
            <a:endParaRPr lang="nl-NL" sz="20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Emissions in SQAS</a:t>
            </a:r>
            <a:endParaRPr lang="en-US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6DB063F-1730-4500-A0A0-406924038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205037"/>
            <a:ext cx="751522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1424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fp0_jER62UDy6h_qv33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i0CNEPCSua_8.B3U_VPV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3nn0GyWTp6lCdwB5rUo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fp0_jER62UDy6h_qv33g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G Powerpoint presentatio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4EDFF"/>
        </a:solidFill>
        <a:ln w="57150">
          <a:solidFill>
            <a:srgbClr val="FF0000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efic Gree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G Powerpoint presentatio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4EDFF"/>
        </a:solidFill>
        <a:ln w="57150">
          <a:solidFill>
            <a:srgbClr val="FF0000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Cefic Gree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4659</TotalTime>
  <Words>642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Symbol</vt:lpstr>
      <vt:lpstr>Wingdings</vt:lpstr>
      <vt:lpstr>Office-thema</vt:lpstr>
      <vt:lpstr>SG Powerpoint presentation</vt:lpstr>
      <vt:lpstr>1_Cefic Green</vt:lpstr>
      <vt:lpstr>1_SG Powerpoint presentation</vt:lpstr>
      <vt:lpstr>2_Cefic Green</vt:lpstr>
      <vt:lpstr>think-cell Folie</vt:lpstr>
      <vt:lpstr>Emission Questions in SQAS 2022 </vt:lpstr>
      <vt:lpstr>1. introduction</vt:lpstr>
      <vt:lpstr>Emissions in SQAS</vt:lpstr>
      <vt:lpstr>Emissions in SQAS</vt:lpstr>
      <vt:lpstr>SQAS Emission questions</vt:lpstr>
      <vt:lpstr>Emissions in SQAS</vt:lpstr>
      <vt:lpstr>Emissions in SQAS</vt:lpstr>
      <vt:lpstr>Emissions in SQAS</vt:lpstr>
      <vt:lpstr>Emissions in SQAS</vt:lpstr>
      <vt:lpstr>Emission reference 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peter.devos@ecta.com</dc:creator>
  <cp:lastModifiedBy>Evert de Jong</cp:lastModifiedBy>
  <cp:revision>1209</cp:revision>
  <cp:lastPrinted>2019-09-18T08:33:52Z</cp:lastPrinted>
  <dcterms:created xsi:type="dcterms:W3CDTF">2015-11-24T19:27:24Z</dcterms:created>
  <dcterms:modified xsi:type="dcterms:W3CDTF">2021-10-07T04:02:31Z</dcterms:modified>
</cp:coreProperties>
</file>