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6.xml" ContentType="application/vnd.openxmlformats-officedocument.theme+xml"/>
  <Override PartName="/ppt/theme/theme7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44" r:id="rId1"/>
    <p:sldMasterId id="2147483760" r:id="rId2"/>
    <p:sldMasterId id="2147483773" r:id="rId3"/>
    <p:sldMasterId id="2147483785" r:id="rId4"/>
    <p:sldMasterId id="2147483839" r:id="rId5"/>
  </p:sldMasterIdLst>
  <p:notesMasterIdLst>
    <p:notesMasterId r:id="rId20"/>
  </p:notesMasterIdLst>
  <p:handoutMasterIdLst>
    <p:handoutMasterId r:id="rId21"/>
  </p:handoutMasterIdLst>
  <p:sldIdLst>
    <p:sldId id="3573" r:id="rId6"/>
    <p:sldId id="4263" r:id="rId7"/>
    <p:sldId id="4260" r:id="rId8"/>
    <p:sldId id="4261" r:id="rId9"/>
    <p:sldId id="4267" r:id="rId10"/>
    <p:sldId id="4268" r:id="rId11"/>
    <p:sldId id="4269" r:id="rId12"/>
    <p:sldId id="3866" r:id="rId13"/>
    <p:sldId id="3867" r:id="rId14"/>
    <p:sldId id="3868" r:id="rId15"/>
    <p:sldId id="4250" r:id="rId16"/>
    <p:sldId id="4251" r:id="rId17"/>
    <p:sldId id="4265" r:id="rId18"/>
    <p:sldId id="4266" r:id="rId19"/>
  </p:sldIdLst>
  <p:sldSz cx="12192000" cy="6858000"/>
  <p:notesSz cx="6858000" cy="994568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lores Guion" initials="DG" lastIdx="1" clrIdx="0">
    <p:extLst>
      <p:ext uri="{19B8F6BF-5375-455C-9EA6-DF929625EA0E}">
        <p15:presenceInfo xmlns:p15="http://schemas.microsoft.com/office/powerpoint/2012/main" userId="Dolores Guion" providerId="None"/>
      </p:ext>
    </p:extLst>
  </p:cmAuthor>
  <p:cmAuthor id="2" name="Peter Devos" initials="PD" lastIdx="2" clrIdx="1">
    <p:extLst>
      <p:ext uri="{19B8F6BF-5375-455C-9EA6-DF929625EA0E}">
        <p15:presenceInfo xmlns:p15="http://schemas.microsoft.com/office/powerpoint/2012/main" userId="Peter Devos" providerId="None"/>
      </p:ext>
    </p:extLst>
  </p:cmAuthor>
  <p:cmAuthor id="3" name="Dolores Guion" initials="DG [2]" lastIdx="1" clrIdx="2">
    <p:extLst>
      <p:ext uri="{19B8F6BF-5375-455C-9EA6-DF929625EA0E}">
        <p15:presenceInfo xmlns:p15="http://schemas.microsoft.com/office/powerpoint/2012/main" userId="S::dolores.guion@ecta.com::c52261d3-ab24-471e-b35e-2fa1fa0bdfc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D0D8E8"/>
    <a:srgbClr val="072C62"/>
    <a:srgbClr val="FFFFFF"/>
    <a:srgbClr val="2068AE"/>
    <a:srgbClr val="19ACD8"/>
    <a:srgbClr val="009D43"/>
    <a:srgbClr val="92C039"/>
    <a:srgbClr val="EE8720"/>
    <a:srgbClr val="3D47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35" autoAdjust="0"/>
    <p:restoredTop sz="81633" autoAdjust="0"/>
  </p:normalViewPr>
  <p:slideViewPr>
    <p:cSldViewPr>
      <p:cViewPr varScale="1">
        <p:scale>
          <a:sx n="59" d="100"/>
          <a:sy n="59" d="100"/>
        </p:scale>
        <p:origin x="636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83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 Number of Incidents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Sheet1!$E$6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Sheet1!$F$5:$H$5</c:f>
              <c:strCache>
                <c:ptCount val="3"/>
                <c:pt idx="0">
                  <c:v>Transit</c:v>
                </c:pt>
                <c:pt idx="1">
                  <c:v>Loading</c:v>
                </c:pt>
                <c:pt idx="2">
                  <c:v>Unloading</c:v>
                </c:pt>
              </c:strCache>
            </c:strRef>
          </c:cat>
          <c:val>
            <c:numRef>
              <c:f>Sheet1!$F$6:$H$6</c:f>
              <c:numCache>
                <c:formatCode>General</c:formatCode>
                <c:ptCount val="3"/>
                <c:pt idx="0">
                  <c:v>409</c:v>
                </c:pt>
                <c:pt idx="1">
                  <c:v>167</c:v>
                </c:pt>
                <c:pt idx="2">
                  <c:v>327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27-4B13-ACAA-188077B91BCB}"/>
            </c:ext>
          </c:extLst>
        </c:ser>
        <c:ser>
          <c:idx val="1"/>
          <c:order val="1"/>
          <c:tx>
            <c:strRef>
              <c:f>Sheet1!$E$7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Sheet1!$F$5:$H$5</c:f>
              <c:strCache>
                <c:ptCount val="3"/>
                <c:pt idx="0">
                  <c:v>Transit</c:v>
                </c:pt>
                <c:pt idx="1">
                  <c:v>Loading</c:v>
                </c:pt>
                <c:pt idx="2">
                  <c:v>Unloading</c:v>
                </c:pt>
              </c:strCache>
            </c:strRef>
          </c:cat>
          <c:val>
            <c:numRef>
              <c:f>Sheet1!$F$7:$H$7</c:f>
              <c:numCache>
                <c:formatCode>General</c:formatCode>
                <c:ptCount val="3"/>
                <c:pt idx="0">
                  <c:v>571</c:v>
                </c:pt>
                <c:pt idx="1">
                  <c:v>223</c:v>
                </c:pt>
                <c:pt idx="2">
                  <c:v>491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27-4B13-ACAA-188077B91BCB}"/>
            </c:ext>
          </c:extLst>
        </c:ser>
        <c:ser>
          <c:idx val="2"/>
          <c:order val="2"/>
          <c:tx>
            <c:strRef>
              <c:f>Sheet1!$E$8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Sheet1!$F$5:$H$5</c:f>
              <c:strCache>
                <c:ptCount val="3"/>
                <c:pt idx="0">
                  <c:v>Transit</c:v>
                </c:pt>
                <c:pt idx="1">
                  <c:v>Loading</c:v>
                </c:pt>
                <c:pt idx="2">
                  <c:v>Unloading</c:v>
                </c:pt>
              </c:strCache>
            </c:strRef>
          </c:cat>
          <c:val>
            <c:numRef>
              <c:f>Sheet1!$F$8:$H$8</c:f>
              <c:numCache>
                <c:formatCode>General</c:formatCode>
                <c:ptCount val="3"/>
                <c:pt idx="0">
                  <c:v>365</c:v>
                </c:pt>
                <c:pt idx="1">
                  <c:v>157</c:v>
                </c:pt>
                <c:pt idx="2">
                  <c:v>310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27-4B13-ACAA-188077B91B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70712520"/>
        <c:axId val="770710552"/>
      </c:barChart>
      <c:catAx>
        <c:axId val="770712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0710552"/>
        <c:crosses val="autoZero"/>
        <c:auto val="1"/>
        <c:lblAlgn val="ctr"/>
        <c:lblOffset val="100"/>
        <c:noMultiLvlLbl val="0"/>
      </c:catAx>
      <c:valAx>
        <c:axId val="770710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0712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Number of Injury Incidents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Sheet1!$E$24</c:f>
              <c:strCache>
                <c:ptCount val="1"/>
                <c:pt idx="0">
                  <c:v>2018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Sheet1!$F$23:$H$23</c:f>
              <c:strCache>
                <c:ptCount val="3"/>
                <c:pt idx="0">
                  <c:v>Transit</c:v>
                </c:pt>
                <c:pt idx="1">
                  <c:v>Loading</c:v>
                </c:pt>
                <c:pt idx="2">
                  <c:v>Unloading</c:v>
                </c:pt>
              </c:strCache>
            </c:strRef>
          </c:cat>
          <c:val>
            <c:numRef>
              <c:f>Sheet1!$F$24:$H$24</c:f>
              <c:numCache>
                <c:formatCode>General</c:formatCode>
                <c:ptCount val="3"/>
                <c:pt idx="0">
                  <c:v>78</c:v>
                </c:pt>
                <c:pt idx="1">
                  <c:v>56</c:v>
                </c:pt>
                <c:pt idx="2">
                  <c:v>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06-4CB9-89D4-1F3E93848F91}"/>
            </c:ext>
          </c:extLst>
        </c:ser>
        <c:ser>
          <c:idx val="1"/>
          <c:order val="1"/>
          <c:tx>
            <c:strRef>
              <c:f>Sheet1!$E$25</c:f>
              <c:strCache>
                <c:ptCount val="1"/>
                <c:pt idx="0">
                  <c:v>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Sheet1!$F$23:$H$23</c:f>
              <c:strCache>
                <c:ptCount val="3"/>
                <c:pt idx="0">
                  <c:v>Transit</c:v>
                </c:pt>
                <c:pt idx="1">
                  <c:v>Loading</c:v>
                </c:pt>
                <c:pt idx="2">
                  <c:v>Unloading</c:v>
                </c:pt>
              </c:strCache>
            </c:strRef>
          </c:cat>
          <c:val>
            <c:numRef>
              <c:f>Sheet1!$F$25:$H$25</c:f>
              <c:numCache>
                <c:formatCode>General</c:formatCode>
                <c:ptCount val="3"/>
                <c:pt idx="0">
                  <c:v>64</c:v>
                </c:pt>
                <c:pt idx="1">
                  <c:v>51</c:v>
                </c:pt>
                <c:pt idx="2">
                  <c:v>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06-4CB9-89D4-1F3E93848F91}"/>
            </c:ext>
          </c:extLst>
        </c:ser>
        <c:ser>
          <c:idx val="2"/>
          <c:order val="2"/>
          <c:tx>
            <c:strRef>
              <c:f>Sheet1!$E$26</c:f>
              <c:strCache>
                <c:ptCount val="1"/>
                <c:pt idx="0">
                  <c:v>2020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Sheet1!$F$23:$H$23</c:f>
              <c:strCache>
                <c:ptCount val="3"/>
                <c:pt idx="0">
                  <c:v>Transit</c:v>
                </c:pt>
                <c:pt idx="1">
                  <c:v>Loading</c:v>
                </c:pt>
                <c:pt idx="2">
                  <c:v>Unloading</c:v>
                </c:pt>
              </c:strCache>
            </c:strRef>
          </c:cat>
          <c:val>
            <c:numRef>
              <c:f>Sheet1!$F$26:$H$26</c:f>
              <c:numCache>
                <c:formatCode>General</c:formatCode>
                <c:ptCount val="3"/>
                <c:pt idx="0">
                  <c:v>42</c:v>
                </c:pt>
                <c:pt idx="1">
                  <c:v>36</c:v>
                </c:pt>
                <c:pt idx="2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06-4CB9-89D4-1F3E93848F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767509912"/>
        <c:axId val="767505320"/>
      </c:barChart>
      <c:catAx>
        <c:axId val="767509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7505320"/>
        <c:crosses val="autoZero"/>
        <c:auto val="1"/>
        <c:lblAlgn val="ctr"/>
        <c:lblOffset val="100"/>
        <c:noMultiLvlLbl val="0"/>
      </c:catAx>
      <c:valAx>
        <c:axId val="767505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7509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TRUCK TYPES 2016 - 2020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Sheet1!$C$6:$C$7</c:f>
              <c:strCache>
                <c:ptCount val="2"/>
                <c:pt idx="0">
                  <c:v>EURO</c:v>
                </c:pt>
                <c:pt idx="1">
                  <c:v>I/II/III/IV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Sheet1!$B$8:$B$12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Sheet1!$C$8:$C$12</c:f>
              <c:numCache>
                <c:formatCode>General</c:formatCode>
                <c:ptCount val="5"/>
                <c:pt idx="0">
                  <c:v>18</c:v>
                </c:pt>
                <c:pt idx="1">
                  <c:v>15</c:v>
                </c:pt>
                <c:pt idx="2">
                  <c:v>7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51-4A3C-9642-C5E49AB033BD}"/>
            </c:ext>
          </c:extLst>
        </c:ser>
        <c:ser>
          <c:idx val="1"/>
          <c:order val="1"/>
          <c:tx>
            <c:strRef>
              <c:f>Sheet1!$D$6:$D$7</c:f>
              <c:strCache>
                <c:ptCount val="2"/>
                <c:pt idx="0">
                  <c:v>EURO</c:v>
                </c:pt>
                <c:pt idx="1">
                  <c:v>V/VI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Sheet1!$B$8:$B$12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Sheet1!$D$8:$D$12</c:f>
              <c:numCache>
                <c:formatCode>General</c:formatCode>
                <c:ptCount val="5"/>
                <c:pt idx="0">
                  <c:v>82</c:v>
                </c:pt>
                <c:pt idx="1">
                  <c:v>85</c:v>
                </c:pt>
                <c:pt idx="2">
                  <c:v>92</c:v>
                </c:pt>
                <c:pt idx="3">
                  <c:v>96</c:v>
                </c:pt>
                <c:pt idx="4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51-4A3C-9642-C5E49AB033BD}"/>
            </c:ext>
          </c:extLst>
        </c:ser>
        <c:ser>
          <c:idx val="2"/>
          <c:order val="2"/>
          <c:tx>
            <c:strRef>
              <c:f>Sheet1!$E$6:$E$7</c:f>
              <c:strCache>
                <c:ptCount val="2"/>
                <c:pt idx="0">
                  <c:v>ALT</c:v>
                </c:pt>
                <c:pt idx="1">
                  <c:v>FUEL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Sheet1!$B$8:$B$12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Sheet1!$E$8:$E$12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51-4A3C-9642-C5E49AB033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42974648"/>
        <c:axId val="742973336"/>
      </c:barChart>
      <c:catAx>
        <c:axId val="742974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2973336"/>
        <c:crosses val="autoZero"/>
        <c:auto val="1"/>
        <c:lblAlgn val="ctr"/>
        <c:lblOffset val="100"/>
        <c:noMultiLvlLbl val="0"/>
      </c:catAx>
      <c:valAx>
        <c:axId val="742973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2974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2493" cy="498634"/>
          </a:xfrm>
          <a:prstGeom prst="rect">
            <a:avLst/>
          </a:prstGeom>
        </p:spPr>
        <p:txBody>
          <a:bodyPr vert="horz" lIns="91719" tIns="45861" rIns="91719" bIns="4586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3908" y="1"/>
            <a:ext cx="2972492" cy="498634"/>
          </a:xfrm>
          <a:prstGeom prst="rect">
            <a:avLst/>
          </a:prstGeom>
        </p:spPr>
        <p:txBody>
          <a:bodyPr vert="horz" lIns="91719" tIns="45861" rIns="91719" bIns="45861" rtlCol="0"/>
          <a:lstStyle>
            <a:lvl1pPr algn="r">
              <a:defRPr sz="1200"/>
            </a:lvl1pPr>
          </a:lstStyle>
          <a:p>
            <a:fld id="{DCDF1712-896F-4408-96E7-03027954EE36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47054"/>
            <a:ext cx="2972493" cy="498634"/>
          </a:xfrm>
          <a:prstGeom prst="rect">
            <a:avLst/>
          </a:prstGeom>
        </p:spPr>
        <p:txBody>
          <a:bodyPr vert="horz" lIns="91719" tIns="45861" rIns="91719" bIns="4586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3908" y="9447054"/>
            <a:ext cx="2972492" cy="498634"/>
          </a:xfrm>
          <a:prstGeom prst="rect">
            <a:avLst/>
          </a:prstGeom>
        </p:spPr>
        <p:txBody>
          <a:bodyPr vert="horz" lIns="91719" tIns="45861" rIns="91719" bIns="45861" rtlCol="0" anchor="b"/>
          <a:lstStyle>
            <a:lvl1pPr algn="r">
              <a:defRPr sz="1200"/>
            </a:lvl1pPr>
          </a:lstStyle>
          <a:p>
            <a:fld id="{23BF1BC6-493F-4DA9-85F3-9E155376528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520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97285"/>
          </a:xfrm>
          <a:prstGeom prst="rect">
            <a:avLst/>
          </a:prstGeom>
        </p:spPr>
        <p:txBody>
          <a:bodyPr vert="horz" lIns="91719" tIns="45861" rIns="91719" bIns="45861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7285"/>
          </a:xfrm>
          <a:prstGeom prst="rect">
            <a:avLst/>
          </a:prstGeom>
        </p:spPr>
        <p:txBody>
          <a:bodyPr vert="horz" lIns="91719" tIns="45861" rIns="91719" bIns="45861" rtlCol="0"/>
          <a:lstStyle>
            <a:lvl1pPr algn="r">
              <a:defRPr sz="1200"/>
            </a:lvl1pPr>
          </a:lstStyle>
          <a:p>
            <a:fld id="{1BBEEB61-0867-401B-BAF2-308345D1B347}" type="datetimeFigureOut">
              <a:rPr lang="nl-NL" smtClean="0"/>
              <a:pPr/>
              <a:t>7-10-2021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19" tIns="45861" rIns="91719" bIns="4586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724203"/>
            <a:ext cx="5486400" cy="4475560"/>
          </a:xfrm>
          <a:prstGeom prst="rect">
            <a:avLst/>
          </a:prstGeom>
        </p:spPr>
        <p:txBody>
          <a:bodyPr vert="horz" lIns="91719" tIns="45861" rIns="91719" bIns="45861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446679"/>
            <a:ext cx="2971800" cy="497285"/>
          </a:xfrm>
          <a:prstGeom prst="rect">
            <a:avLst/>
          </a:prstGeom>
        </p:spPr>
        <p:txBody>
          <a:bodyPr vert="horz" lIns="91719" tIns="45861" rIns="91719" bIns="45861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9446679"/>
            <a:ext cx="2971800" cy="497285"/>
          </a:xfrm>
          <a:prstGeom prst="rect">
            <a:avLst/>
          </a:prstGeom>
        </p:spPr>
        <p:txBody>
          <a:bodyPr vert="horz" lIns="91719" tIns="45861" rIns="91719" bIns="45861" rtlCol="0" anchor="b"/>
          <a:lstStyle>
            <a:lvl1pPr algn="r">
              <a:defRPr sz="1200"/>
            </a:lvl1pPr>
          </a:lstStyle>
          <a:p>
            <a:fld id="{14A7B2EC-679B-44AC-8D1D-847FC049D69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A7B2EC-679B-44AC-8D1D-847FC049D699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7675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1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3.xml"/><Relationship Id="rId6" Type="http://schemas.openxmlformats.org/officeDocument/2006/relationships/image" Target="../media/image14.png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3.bin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4.bin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1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1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10.xml"/><Relationship Id="rId6" Type="http://schemas.openxmlformats.org/officeDocument/2006/relationships/image" Target="../media/image14.png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ta.com/" TargetMode="External"/><Relationship Id="rId2" Type="http://schemas.openxmlformats.org/officeDocument/2006/relationships/hyperlink" Target="mailto:info@ecta.com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re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271106"/>
            <a:ext cx="10224459" cy="1323439"/>
          </a:xfrm>
          <a:solidFill>
            <a:srgbClr val="2268AE"/>
          </a:solidFill>
        </p:spPr>
        <p:txBody>
          <a:bodyPr wrap="square" lIns="431586" anchor="t" anchorCtr="0">
            <a:spAutoFit/>
          </a:bodyPr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nl-NL" dirty="0" err="1"/>
              <a:t>Title</a:t>
            </a:r>
            <a:br>
              <a:rPr lang="nl-NL" dirty="0"/>
            </a:br>
            <a:endParaRPr lang="en-US" dirty="0"/>
          </a:p>
        </p:txBody>
      </p:sp>
      <p:sp>
        <p:nvSpPr>
          <p:cNvPr id="24" name="Text Placeholder 19"/>
          <p:cNvSpPr>
            <a:spLocks noGrp="1"/>
          </p:cNvSpPr>
          <p:nvPr>
            <p:ph type="body" sz="quarter" idx="10"/>
          </p:nvPr>
        </p:nvSpPr>
        <p:spPr>
          <a:xfrm>
            <a:off x="335360" y="4452873"/>
            <a:ext cx="9889099" cy="366962"/>
          </a:xfrm>
        </p:spPr>
        <p:txBody>
          <a:bodyPr lIns="0">
            <a:normAutofit/>
          </a:bodyPr>
          <a:lstStyle>
            <a:lvl1pPr>
              <a:buFontTx/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endParaRPr lang="nl-BE" dirty="0"/>
          </a:p>
        </p:txBody>
      </p:sp>
      <p:sp>
        <p:nvSpPr>
          <p:cNvPr id="12" name="Rectangle 17"/>
          <p:cNvSpPr/>
          <p:nvPr userDrawn="1"/>
        </p:nvSpPr>
        <p:spPr>
          <a:xfrm>
            <a:off x="0" y="242372"/>
            <a:ext cx="12192000" cy="1196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0" tIns="45678" rIns="91350" bIns="45678" rtlCol="0" anchor="ctr"/>
          <a:lstStyle/>
          <a:p>
            <a:pPr algn="ctr"/>
            <a:endParaRPr lang="nl-BE" sz="1800" dirty="0">
              <a:highlight>
                <a:srgbClr val="FFFF00"/>
              </a:highlight>
            </a:endParaRPr>
          </a:p>
        </p:txBody>
      </p:sp>
      <p:sp>
        <p:nvSpPr>
          <p:cNvPr id="16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7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C11ED14-E8FF-428F-A227-91CDB0F9629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3353" y="476672"/>
            <a:ext cx="2952327" cy="108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142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14597" y="6169677"/>
            <a:ext cx="12192000" cy="764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>
              <a:solidFill>
                <a:schemeClr val="bg1"/>
              </a:solidFill>
            </a:endParaRPr>
          </a:p>
        </p:txBody>
      </p:sp>
      <p:sp>
        <p:nvSpPr>
          <p:cNvPr id="9" name="Tijdelijke aanduiding voor datum 3"/>
          <p:cNvSpPr txBox="1">
            <a:spLocks/>
          </p:cNvSpPr>
          <p:nvPr userDrawn="1"/>
        </p:nvSpPr>
        <p:spPr>
          <a:xfrm>
            <a:off x="625237" y="64032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C1750A-FB84-4714-95E3-A39D8DC385D0}" type="datetimeFigureOut">
              <a:rPr lang="nl-NL" sz="1200" smtClean="0"/>
              <a:pPr/>
              <a:t>7-10-2021</a:t>
            </a:fld>
            <a:endParaRPr lang="nl-NL" sz="1200" dirty="0"/>
          </a:p>
        </p:txBody>
      </p:sp>
      <p:sp>
        <p:nvSpPr>
          <p:cNvPr id="10" name="Tijdelijke aanduiding voor dianummer 5"/>
          <p:cNvSpPr txBox="1">
            <a:spLocks/>
          </p:cNvSpPr>
          <p:nvPr userDrawn="1"/>
        </p:nvSpPr>
        <p:spPr>
          <a:xfrm>
            <a:off x="8753237" y="64032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46ADC1-E432-41DA-8E6B-F187E343A216}" type="slidenum">
              <a:rPr lang="nl-NL" sz="1200" smtClean="0"/>
              <a:pPr/>
              <a:t>‹Nr.›</a:t>
            </a:fld>
            <a:endParaRPr lang="nl-NL" sz="120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080677" y="6403242"/>
            <a:ext cx="386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42" y="0"/>
            <a:ext cx="10212593" cy="1440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73746" y="1538302"/>
            <a:ext cx="11139892" cy="5054400"/>
          </a:xfrm>
        </p:spPr>
        <p:txBody>
          <a:bodyPr/>
          <a:lstStyle>
            <a:lvl1pPr marL="0" indent="0">
              <a:spcBef>
                <a:spcPts val="886"/>
              </a:spcBef>
              <a:buFont typeface="Arial" panose="020B0604020202020204" pitchFamily="34" charset="0"/>
              <a:buNone/>
              <a:defRPr>
                <a:effectLst/>
              </a:defRPr>
            </a:lvl1pPr>
            <a:lvl2pPr marL="303910" indent="-303910">
              <a:buFont typeface="Arial" panose="020B0604020202020204" pitchFamily="34" charset="0"/>
              <a:buChar char="•"/>
              <a:defRPr>
                <a:effectLst/>
              </a:defRPr>
            </a:lvl2pPr>
            <a:lvl3pPr marL="502297" indent="-303910">
              <a:buFont typeface="Calibri" panose="020F0502020204030204" pitchFamily="34" charset="0"/>
              <a:buChar char="–"/>
              <a:defRPr>
                <a:effectLst/>
              </a:defRPr>
            </a:lvl3pPr>
            <a:lvl4pPr marL="689427" indent="-253259">
              <a:buFont typeface="Calibri" panose="020F0502020204030204" pitchFamily="34" charset="0"/>
              <a:buChar char="◦"/>
              <a:defRPr>
                <a:effectLst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21153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Green">
    <p:bg bwMode="gray"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8" y="2242243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53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8" y="5132885"/>
            <a:ext cx="9126871" cy="764482"/>
          </a:xfrm>
        </p:spPr>
        <p:txBody>
          <a:bodyPr/>
          <a:lstStyle>
            <a:lvl1pPr marL="0" indent="0" algn="l">
              <a:buNone/>
              <a:defRPr sz="2100" b="0">
                <a:solidFill>
                  <a:schemeClr val="bg2"/>
                </a:solidFill>
              </a:defRPr>
            </a:lvl1pPr>
            <a:lvl2pPr marL="405213" indent="0" algn="ctr">
              <a:buNone/>
              <a:defRPr sz="1800"/>
            </a:lvl2pPr>
            <a:lvl3pPr marL="810428" indent="0" algn="ctr">
              <a:buNone/>
              <a:defRPr sz="1600"/>
            </a:lvl3pPr>
            <a:lvl4pPr marL="1215642" indent="0" algn="ctr">
              <a:buNone/>
              <a:defRPr sz="1400"/>
            </a:lvl4pPr>
            <a:lvl5pPr marL="1620856" indent="0" algn="ctr">
              <a:buNone/>
              <a:defRPr sz="1400"/>
            </a:lvl5pPr>
            <a:lvl6pPr marL="2026071" indent="0" algn="ctr">
              <a:buNone/>
              <a:defRPr sz="1400"/>
            </a:lvl6pPr>
            <a:lvl7pPr marL="2431284" indent="0" algn="ctr">
              <a:buNone/>
              <a:defRPr sz="1400"/>
            </a:lvl7pPr>
            <a:lvl8pPr marL="2836499" indent="0" algn="ctr">
              <a:buNone/>
              <a:defRPr sz="1400"/>
            </a:lvl8pPr>
            <a:lvl9pPr marL="3241712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3" y="6068680"/>
            <a:ext cx="2743200" cy="365125"/>
          </a:xfrm>
          <a:prstGeom prst="rect">
            <a:avLst/>
          </a:prstGeom>
        </p:spPr>
        <p:txBody>
          <a:bodyPr lIns="81043" tIns="40522" rIns="81043" bIns="40522"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6" y="6315261"/>
            <a:ext cx="4114800" cy="365125"/>
          </a:xfrm>
          <a:prstGeom prst="rect">
            <a:avLst/>
          </a:prstGeom>
        </p:spPr>
        <p:txBody>
          <a:bodyPr lIns="81043" tIns="40522" rIns="81043" bIns="40522"/>
          <a:lstStyle>
            <a:lvl1pPr algn="l">
              <a:defRPr sz="16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5689996" y="6231979"/>
            <a:ext cx="2215384" cy="4689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6659" y="6226096"/>
            <a:ext cx="1772308" cy="48069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0245" y="6145927"/>
            <a:ext cx="1772308" cy="64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707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968" userDrawn="1">
          <p15:clr>
            <a:srgbClr val="FBAE40"/>
          </p15:clr>
        </p15:guide>
        <p15:guide id="2" pos="4160" userDrawn="1">
          <p15:clr>
            <a:srgbClr val="FBAE40"/>
          </p15:clr>
        </p15:guide>
        <p15:guide id="3" pos="491" userDrawn="1">
          <p15:clr>
            <a:srgbClr val="FBAE40"/>
          </p15:clr>
        </p15:guide>
        <p15:guide id="4" orient="horz" pos="388" userDrawn="1">
          <p15:clr>
            <a:srgbClr val="FBAE40"/>
          </p15:clr>
        </p15:guide>
        <p15:guide id="5" pos="7993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 Green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8" y="2242243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53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8" y="5132885"/>
            <a:ext cx="9126871" cy="764482"/>
          </a:xfrm>
        </p:spPr>
        <p:txBody>
          <a:bodyPr/>
          <a:lstStyle>
            <a:lvl1pPr marL="0" indent="0" algn="l">
              <a:buNone/>
              <a:defRPr sz="2100" b="0">
                <a:solidFill>
                  <a:schemeClr val="bg2"/>
                </a:solidFill>
              </a:defRPr>
            </a:lvl1pPr>
            <a:lvl2pPr marL="405213" indent="0" algn="ctr">
              <a:buNone/>
              <a:defRPr sz="1800"/>
            </a:lvl2pPr>
            <a:lvl3pPr marL="810428" indent="0" algn="ctr">
              <a:buNone/>
              <a:defRPr sz="1600"/>
            </a:lvl3pPr>
            <a:lvl4pPr marL="1215642" indent="0" algn="ctr">
              <a:buNone/>
              <a:defRPr sz="1400"/>
            </a:lvl4pPr>
            <a:lvl5pPr marL="1620856" indent="0" algn="ctr">
              <a:buNone/>
              <a:defRPr sz="1400"/>
            </a:lvl5pPr>
            <a:lvl6pPr marL="2026071" indent="0" algn="ctr">
              <a:buNone/>
              <a:defRPr sz="1400"/>
            </a:lvl6pPr>
            <a:lvl7pPr marL="2431284" indent="0" algn="ctr">
              <a:buNone/>
              <a:defRPr sz="1400"/>
            </a:lvl7pPr>
            <a:lvl8pPr marL="2836499" indent="0" algn="ctr">
              <a:buNone/>
              <a:defRPr sz="1400"/>
            </a:lvl8pPr>
            <a:lvl9pPr marL="3241712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3" y="6068680"/>
            <a:ext cx="2743200" cy="365125"/>
          </a:xfrm>
          <a:prstGeom prst="rect">
            <a:avLst/>
          </a:prstGeom>
        </p:spPr>
        <p:txBody>
          <a:bodyPr lIns="81043" tIns="40522" rIns="81043" bIns="40522"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6" y="6315261"/>
            <a:ext cx="4114800" cy="365125"/>
          </a:xfrm>
          <a:prstGeom prst="rect">
            <a:avLst/>
          </a:prstGeom>
        </p:spPr>
        <p:txBody>
          <a:bodyPr lIns="81043" tIns="40522" rIns="81043" bIns="40522"/>
          <a:lstStyle>
            <a:lvl1pPr algn="l">
              <a:defRPr sz="16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5689996" y="6231979"/>
            <a:ext cx="2215384" cy="46893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6659" y="6226096"/>
            <a:ext cx="1772308" cy="48069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0245" y="6145927"/>
            <a:ext cx="1772308" cy="64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2780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968" userDrawn="1">
          <p15:clr>
            <a:srgbClr val="FBAE40"/>
          </p15:clr>
        </p15:guide>
        <p15:guide id="2" pos="4160" userDrawn="1">
          <p15:clr>
            <a:srgbClr val="FBAE40"/>
          </p15:clr>
        </p15:guide>
        <p15:guide id="3" pos="491" userDrawn="1">
          <p15:clr>
            <a:srgbClr val="FBAE40"/>
          </p15:clr>
        </p15:guide>
        <p15:guide id="4" orient="horz" pos="388" userDrawn="1">
          <p15:clr>
            <a:srgbClr val="FBAE40"/>
          </p15:clr>
        </p15:guide>
        <p15:guide id="5" pos="7993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Green">
    <p:bg bwMode="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7" y="2242241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45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7" y="5132884"/>
            <a:ext cx="9126871" cy="764482"/>
          </a:xfrm>
        </p:spPr>
        <p:txBody>
          <a:bodyPr/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342899" indent="0" algn="ctr">
              <a:buNone/>
              <a:defRPr sz="1500"/>
            </a:lvl2pPr>
            <a:lvl3pPr marL="685796" indent="0" algn="ctr">
              <a:buNone/>
              <a:defRPr sz="1350"/>
            </a:lvl3pPr>
            <a:lvl4pPr marL="1028694" indent="0" algn="ctr">
              <a:buNone/>
              <a:defRPr sz="1200"/>
            </a:lvl4pPr>
            <a:lvl5pPr marL="1371592" indent="0" algn="ctr">
              <a:buNone/>
              <a:defRPr sz="1200"/>
            </a:lvl5pPr>
            <a:lvl6pPr marL="1714490" indent="0" algn="ctr">
              <a:buNone/>
              <a:defRPr sz="1200"/>
            </a:lvl6pPr>
            <a:lvl7pPr marL="2057389" indent="0" algn="ctr">
              <a:buNone/>
              <a:defRPr sz="1200"/>
            </a:lvl7pPr>
            <a:lvl8pPr marL="2400286" indent="0" algn="ctr">
              <a:buNone/>
              <a:defRPr sz="1200"/>
            </a:lvl8pPr>
            <a:lvl9pPr marL="2743184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3" y="606867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350">
                <a:solidFill>
                  <a:schemeClr val="bg1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5" y="631526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350">
                <a:solidFill>
                  <a:schemeClr val="bg1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0479337" y="3135086"/>
            <a:ext cx="1409809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617605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orient="horz" pos="414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453" userDrawn="1">
          <p15:clr>
            <a:srgbClr val="FBAE40"/>
          </p15:clr>
        </p15:guide>
        <p15:guide id="4" orient="horz" pos="323" userDrawn="1">
          <p15:clr>
            <a:srgbClr val="FBAE40"/>
          </p15:clr>
        </p15:guide>
        <p15:guide id="5" pos="7379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Green">
    <p:bg bwMode="gray"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9" y="1593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6" name="Objekt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93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7" y="2242241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45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7" y="5132884"/>
            <a:ext cx="9126871" cy="764482"/>
          </a:xfrm>
        </p:spPr>
        <p:txBody>
          <a:bodyPr/>
          <a:lstStyle>
            <a:lvl1pPr marL="0" indent="0" algn="l">
              <a:buNone/>
              <a:defRPr sz="1800" b="0">
                <a:solidFill>
                  <a:schemeClr val="bg2"/>
                </a:solidFill>
              </a:defRPr>
            </a:lvl1pPr>
            <a:lvl2pPr marL="342899" indent="0" algn="ctr">
              <a:buNone/>
              <a:defRPr sz="1500"/>
            </a:lvl2pPr>
            <a:lvl3pPr marL="685796" indent="0" algn="ctr">
              <a:buNone/>
              <a:defRPr sz="1350"/>
            </a:lvl3pPr>
            <a:lvl4pPr marL="1028694" indent="0" algn="ctr">
              <a:buNone/>
              <a:defRPr sz="1200"/>
            </a:lvl4pPr>
            <a:lvl5pPr marL="1371592" indent="0" algn="ctr">
              <a:buNone/>
              <a:defRPr sz="1200"/>
            </a:lvl5pPr>
            <a:lvl6pPr marL="1714490" indent="0" algn="ctr">
              <a:buNone/>
              <a:defRPr sz="1200"/>
            </a:lvl6pPr>
            <a:lvl7pPr marL="2057389" indent="0" algn="ctr">
              <a:buNone/>
              <a:defRPr sz="1200"/>
            </a:lvl7pPr>
            <a:lvl8pPr marL="2400286" indent="0" algn="ctr">
              <a:buNone/>
              <a:defRPr sz="1200"/>
            </a:lvl8pPr>
            <a:lvl9pPr marL="2743184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3" y="606867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5" y="631526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35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0479337" y="3135086"/>
            <a:ext cx="1409809" cy="6120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39" t="9143" r="29810" b="39174"/>
          <a:stretch/>
        </p:blipFill>
        <p:spPr>
          <a:xfrm>
            <a:off x="11599023" y="6215949"/>
            <a:ext cx="290123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761281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orient="horz" pos="414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453" userDrawn="1">
          <p15:clr>
            <a:srgbClr val="FBAE40"/>
          </p15:clr>
        </p15:guide>
        <p15:guide id="4" orient="horz" pos="323" userDrawn="1">
          <p15:clr>
            <a:srgbClr val="FBAE40"/>
          </p15:clr>
        </p15:guide>
        <p15:guide id="5" pos="7379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 Green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7" y="2242241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45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7" y="5132884"/>
            <a:ext cx="9126871" cy="764482"/>
          </a:xfrm>
        </p:spPr>
        <p:txBody>
          <a:bodyPr/>
          <a:lstStyle>
            <a:lvl1pPr marL="0" indent="0" algn="l">
              <a:buNone/>
              <a:defRPr sz="1800" b="0">
                <a:solidFill>
                  <a:schemeClr val="bg2"/>
                </a:solidFill>
              </a:defRPr>
            </a:lvl1pPr>
            <a:lvl2pPr marL="342899" indent="0" algn="ctr">
              <a:buNone/>
              <a:defRPr sz="1500"/>
            </a:lvl2pPr>
            <a:lvl3pPr marL="685796" indent="0" algn="ctr">
              <a:buNone/>
              <a:defRPr sz="1350"/>
            </a:lvl3pPr>
            <a:lvl4pPr marL="1028694" indent="0" algn="ctr">
              <a:buNone/>
              <a:defRPr sz="1200"/>
            </a:lvl4pPr>
            <a:lvl5pPr marL="1371592" indent="0" algn="ctr">
              <a:buNone/>
              <a:defRPr sz="1200"/>
            </a:lvl5pPr>
            <a:lvl6pPr marL="1714490" indent="0" algn="ctr">
              <a:buNone/>
              <a:defRPr sz="1200"/>
            </a:lvl6pPr>
            <a:lvl7pPr marL="2057389" indent="0" algn="ctr">
              <a:buNone/>
              <a:defRPr sz="1200"/>
            </a:lvl7pPr>
            <a:lvl8pPr marL="2400286" indent="0" algn="ctr">
              <a:buNone/>
              <a:defRPr sz="1200"/>
            </a:lvl8pPr>
            <a:lvl9pPr marL="2743184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3" y="606867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5" y="631526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35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0479337" y="3135086"/>
            <a:ext cx="1409809" cy="6120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39" t="9143" r="29810" b="39174"/>
          <a:stretch/>
        </p:blipFill>
        <p:spPr>
          <a:xfrm>
            <a:off x="11599023" y="6215949"/>
            <a:ext cx="290123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215081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orient="horz" pos="414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453" userDrawn="1">
          <p15:clr>
            <a:srgbClr val="FBAE40"/>
          </p15:clr>
        </p15:guide>
        <p15:guide id="4" orient="horz" pos="323" userDrawn="1">
          <p15:clr>
            <a:srgbClr val="FBAE40"/>
          </p15:clr>
        </p15:guide>
        <p15:guide id="5" pos="7379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44" y="441066"/>
            <a:ext cx="10212593" cy="978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73743" y="1538302"/>
            <a:ext cx="11139892" cy="451959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  <a:lvl2pPr marL="257174" indent="-257174">
              <a:buFont typeface="Arial" panose="020B0604020202020204" pitchFamily="34" charset="0"/>
              <a:buChar char="•"/>
              <a:defRPr/>
            </a:lvl2pPr>
            <a:lvl3pPr marL="425051" indent="-257174">
              <a:buFont typeface="Calibri" panose="020F0502020204030204" pitchFamily="34" charset="0"/>
              <a:buChar char="–"/>
              <a:defRPr/>
            </a:lvl3pPr>
            <a:lvl4pPr marL="583403" indent="-214311">
              <a:buFont typeface="Calibri" panose="020F0502020204030204" pitchFamily="34" charset="0"/>
              <a:buChar char="◦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Slide Number Placeholder 2"/>
          <p:cNvSpPr txBox="1">
            <a:spLocks/>
          </p:cNvSpPr>
          <p:nvPr userDrawn="1"/>
        </p:nvSpPr>
        <p:spPr bwMode="gray">
          <a:xfrm>
            <a:off x="8969199" y="6356356"/>
            <a:ext cx="2744437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900"/>
              <a:t>Page </a:t>
            </a:r>
            <a:fld id="{6984F883-9912-4EFB-8404-2A825476CACA}" type="slidenum">
              <a:rPr lang="fr-BE" sz="900" smtClean="0"/>
              <a:pPr/>
              <a:t>‹Nr.›</a:t>
            </a:fld>
            <a:endParaRPr lang="fr-BE" sz="900" dirty="0"/>
          </a:p>
        </p:txBody>
      </p:sp>
    </p:spTree>
    <p:extLst>
      <p:ext uri="{BB962C8B-B14F-4D97-AF65-F5344CB8AC3E}">
        <p14:creationId xmlns:p14="http://schemas.microsoft.com/office/powerpoint/2010/main" val="1523711183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-1040" y="6122785"/>
            <a:ext cx="12192000" cy="764704"/>
          </a:xfrm>
          <a:prstGeom prst="rect">
            <a:avLst/>
          </a:prstGeom>
          <a:solidFill>
            <a:srgbClr val="2068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Rectangle 17"/>
          <p:cNvSpPr/>
          <p:nvPr userDrawn="1"/>
        </p:nvSpPr>
        <p:spPr>
          <a:xfrm>
            <a:off x="-15744" y="216666"/>
            <a:ext cx="12192000" cy="1196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0" tIns="45678" rIns="91350" bIns="45678" rtlCol="0" anchor="ctr"/>
          <a:lstStyle/>
          <a:p>
            <a:pPr algn="ctr"/>
            <a:endParaRPr lang="nl-BE" sz="1800" dirty="0">
              <a:highlight>
                <a:srgbClr val="FFFF00"/>
              </a:highlight>
            </a:endParaRPr>
          </a:p>
        </p:txBody>
      </p:sp>
      <p:pic>
        <p:nvPicPr>
          <p:cNvPr id="7" name="Picture 7" descr="ECTAfinal0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15" y="836712"/>
            <a:ext cx="345638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RC sustainability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016" y="764704"/>
            <a:ext cx="5045853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73744" y="441066"/>
            <a:ext cx="10212593" cy="978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73743" y="1567441"/>
            <a:ext cx="4905487" cy="44904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5789290" y="1567440"/>
            <a:ext cx="5685537" cy="1592487"/>
          </a:xfrm>
          <a:solidFill>
            <a:schemeClr val="bg2"/>
          </a:solidFill>
          <a:ln w="3175" cmpd="sng">
            <a:solidFill>
              <a:schemeClr val="bg1"/>
            </a:solidFill>
          </a:ln>
        </p:spPr>
        <p:txBody>
          <a:bodyPr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2"/>
          <p:cNvSpPr txBox="1">
            <a:spLocks/>
          </p:cNvSpPr>
          <p:nvPr userDrawn="1"/>
        </p:nvSpPr>
        <p:spPr bwMode="gray">
          <a:xfrm>
            <a:off x="8969199" y="6356356"/>
            <a:ext cx="2744437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900"/>
              <a:t>Page </a:t>
            </a:r>
            <a:fld id="{6984F883-9912-4EFB-8404-2A825476CACA}" type="slidenum">
              <a:rPr lang="fr-BE" sz="900" smtClean="0"/>
              <a:pPr/>
              <a:t>‹Nr.›</a:t>
            </a:fld>
            <a:endParaRPr lang="fr-BE" sz="900" dirty="0"/>
          </a:p>
        </p:txBody>
      </p:sp>
    </p:spTree>
    <p:extLst>
      <p:ext uri="{BB962C8B-B14F-4D97-AF65-F5344CB8AC3E}">
        <p14:creationId xmlns:p14="http://schemas.microsoft.com/office/powerpoint/2010/main" val="3444474889"/>
      </p:ext>
    </p:extLst>
  </p:cSld>
  <p:clrMapOvr>
    <a:masterClrMapping/>
  </p:clrMapOvr>
  <p:transition spd="slow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73744" y="441066"/>
            <a:ext cx="10212593" cy="978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73741" y="1567440"/>
            <a:ext cx="5280000" cy="449876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6443948" y="1567439"/>
            <a:ext cx="5280000" cy="4498766"/>
          </a:xfrm>
          <a:solidFill>
            <a:schemeClr val="bg2"/>
          </a:solidFill>
          <a:ln w="3175" cmpd="sng">
            <a:noFill/>
          </a:ln>
        </p:spPr>
        <p:txBody>
          <a:bodyPr wrap="square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2"/>
          <p:cNvSpPr txBox="1">
            <a:spLocks/>
          </p:cNvSpPr>
          <p:nvPr userDrawn="1"/>
        </p:nvSpPr>
        <p:spPr bwMode="gray">
          <a:xfrm>
            <a:off x="8969199" y="6356356"/>
            <a:ext cx="2744437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900"/>
              <a:t>Page </a:t>
            </a:r>
            <a:fld id="{6984F883-9912-4EFB-8404-2A825476CACA}" type="slidenum">
              <a:rPr lang="fr-BE" sz="900" smtClean="0"/>
              <a:pPr/>
              <a:t>‹Nr.›</a:t>
            </a:fld>
            <a:endParaRPr lang="fr-BE" sz="900" dirty="0"/>
          </a:p>
        </p:txBody>
      </p:sp>
    </p:spTree>
    <p:extLst>
      <p:ext uri="{BB962C8B-B14F-4D97-AF65-F5344CB8AC3E}">
        <p14:creationId xmlns:p14="http://schemas.microsoft.com/office/powerpoint/2010/main" val="4014514053"/>
      </p:ext>
    </p:extLst>
  </p:cSld>
  <p:clrMapOvr>
    <a:masterClrMapping/>
  </p:clrMapOvr>
  <p:transition spd="slow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with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73744" y="441066"/>
            <a:ext cx="10212593" cy="978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73743" y="1567441"/>
            <a:ext cx="6904268" cy="44904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7716820" y="1567439"/>
            <a:ext cx="3758005" cy="651460"/>
          </a:xfrm>
          <a:solidFill>
            <a:schemeClr val="accent4"/>
          </a:solidFill>
          <a:ln w="3175" cmpd="sng">
            <a:noFill/>
          </a:ln>
        </p:spPr>
        <p:txBody>
          <a:bodyPr wrap="square">
            <a:sp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sz="1800" b="0">
                <a:solidFill>
                  <a:schemeClr val="bg2"/>
                </a:solidFill>
              </a:defRPr>
            </a:lvl1pPr>
            <a:lvl2pPr marL="0" indent="0">
              <a:buNone/>
              <a:defRPr sz="1500"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Slide Number Placeholder 2"/>
          <p:cNvSpPr txBox="1">
            <a:spLocks/>
          </p:cNvSpPr>
          <p:nvPr userDrawn="1"/>
        </p:nvSpPr>
        <p:spPr bwMode="gray">
          <a:xfrm>
            <a:off x="8969199" y="6356356"/>
            <a:ext cx="2744437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900"/>
              <a:t>Page </a:t>
            </a:r>
            <a:fld id="{6984F883-9912-4EFB-8404-2A825476CACA}" type="slidenum">
              <a:rPr lang="fr-BE" sz="900" smtClean="0"/>
              <a:pPr/>
              <a:t>‹Nr.›</a:t>
            </a:fld>
            <a:endParaRPr lang="fr-BE" sz="900" dirty="0"/>
          </a:p>
        </p:txBody>
      </p:sp>
    </p:spTree>
    <p:extLst>
      <p:ext uri="{BB962C8B-B14F-4D97-AF65-F5344CB8AC3E}">
        <p14:creationId xmlns:p14="http://schemas.microsoft.com/office/powerpoint/2010/main" val="3183185928"/>
      </p:ext>
    </p:extLst>
  </p:cSld>
  <p:clrMapOvr>
    <a:masterClrMapping/>
  </p:clrMapOvr>
  <p:transition spd="slow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73743" y="1567440"/>
            <a:ext cx="11139892" cy="1592487"/>
          </a:xfrm>
          <a:ln w="31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2"/>
          <p:cNvSpPr txBox="1">
            <a:spLocks/>
          </p:cNvSpPr>
          <p:nvPr userDrawn="1"/>
        </p:nvSpPr>
        <p:spPr bwMode="gray">
          <a:xfrm>
            <a:off x="8969199" y="6356356"/>
            <a:ext cx="2744437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900"/>
              <a:t>Page </a:t>
            </a:r>
            <a:fld id="{6984F883-9912-4EFB-8404-2A825476CACA}" type="slidenum">
              <a:rPr lang="fr-BE" sz="900" smtClean="0"/>
              <a:pPr/>
              <a:t>‹Nr.›</a:t>
            </a:fld>
            <a:endParaRPr lang="fr-BE" sz="900" dirty="0"/>
          </a:p>
        </p:txBody>
      </p:sp>
    </p:spTree>
    <p:extLst>
      <p:ext uri="{BB962C8B-B14F-4D97-AF65-F5344CB8AC3E}">
        <p14:creationId xmlns:p14="http://schemas.microsoft.com/office/powerpoint/2010/main" val="103454525"/>
      </p:ext>
    </p:extLst>
  </p:cSld>
  <p:clrMapOvr>
    <a:masterClrMapping/>
  </p:clrMapOvr>
  <p:transition spd="slow"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64CF6CCB-4538-41A0-8F7E-06FCEBDD2B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30" imgH="528" progId="TCLayout.ActiveDocument.1">
                  <p:embed/>
                </p:oleObj>
              </mc:Choice>
              <mc:Fallback>
                <p:oleObj name="think-cell Folie" r:id="rId4" imgW="530" imgH="52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64CF6CCB-4538-41A0-8F7E-06FCEBDD2B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940576B-903F-4398-89B7-AB3FA97EF6ED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1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nl-NL" sz="2850" b="0" i="0" baseline="0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600204"/>
            <a:ext cx="10972800" cy="4356571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470663774"/>
      </p:ext>
    </p:extLst>
  </p:cSld>
  <p:clrMapOvr>
    <a:masterClrMapping/>
  </p:clrMapOvr>
  <p:transition spd="med">
    <p:pull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19-2-2019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36E5C860-90A6-403D-89FF-15B1C3FC1C9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30" imgH="528" progId="TCLayout.ActiveDocument.1">
                  <p:embed/>
                </p:oleObj>
              </mc:Choice>
              <mc:Fallback>
                <p:oleObj name="think-cell Folie" r:id="rId4" imgW="530" imgH="528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36E5C860-90A6-403D-89FF-15B1C3FC1C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 hidden="1">
            <a:extLst>
              <a:ext uri="{FF2B5EF4-FFF2-40B4-BE49-F238E27FC236}">
                <a16:creationId xmlns:a16="http://schemas.microsoft.com/office/drawing/2014/main" id="{7DE954E0-8069-4C4D-9F79-AA022CEF5A9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1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nl-NL" sz="2850" b="0" i="0" baseline="0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8932"/>
      </p:ext>
    </p:extLst>
  </p:cSld>
  <p:clrMapOvr>
    <a:masterClrMapping/>
  </p:clrMapOvr>
  <p:transition spd="med">
    <p:pull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44" y="0"/>
            <a:ext cx="10212593" cy="1440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73746" y="1538302"/>
            <a:ext cx="11139892" cy="5054400"/>
          </a:xfrm>
        </p:spPr>
        <p:txBody>
          <a:bodyPr/>
          <a:lstStyle>
            <a:lvl1pPr marL="0" indent="0"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None/>
              <a:defRPr>
                <a:effectLst/>
              </a:defRPr>
            </a:lvl1pPr>
            <a:lvl2pPr marL="203597" indent="-203597"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Char char="•"/>
              <a:defRPr>
                <a:effectLst/>
              </a:defRPr>
            </a:lvl2pPr>
            <a:lvl3pPr marL="406004" indent="-202406">
              <a:spcBef>
                <a:spcPts val="225"/>
              </a:spcBef>
              <a:spcAft>
                <a:spcPts val="225"/>
              </a:spcAft>
              <a:buFont typeface="Calibri" panose="020F0502020204030204" pitchFamily="34" charset="0"/>
              <a:buChar char="–"/>
              <a:defRPr>
                <a:effectLst/>
              </a:defRPr>
            </a:lvl3pPr>
            <a:lvl4pPr marL="603647" indent="-197644">
              <a:spcBef>
                <a:spcPts val="225"/>
              </a:spcBef>
              <a:spcAft>
                <a:spcPts val="225"/>
              </a:spcAft>
              <a:buFont typeface="Calibri" panose="020F0502020204030204" pitchFamily="34" charset="0"/>
              <a:buChar char="◦"/>
              <a:tabLst/>
              <a:defRPr>
                <a:effectLst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5773055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Green">
    <p:bg bwMode="gray"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8" y="2242243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4306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8" y="5132885"/>
            <a:ext cx="9126871" cy="764482"/>
          </a:xfrm>
        </p:spPr>
        <p:txBody>
          <a:bodyPr/>
          <a:lstStyle>
            <a:lvl1pPr marL="0" indent="0" algn="l">
              <a:buNone/>
              <a:defRPr sz="1706" b="0">
                <a:solidFill>
                  <a:schemeClr val="bg2"/>
                </a:solidFill>
              </a:defRPr>
            </a:lvl1pPr>
            <a:lvl2pPr marL="329228" indent="0" algn="ctr">
              <a:buNone/>
              <a:defRPr sz="1463"/>
            </a:lvl2pPr>
            <a:lvl3pPr marL="658457" indent="0" algn="ctr">
              <a:buNone/>
              <a:defRPr sz="1300"/>
            </a:lvl3pPr>
            <a:lvl4pPr marL="987685" indent="0" algn="ctr">
              <a:buNone/>
              <a:defRPr sz="1138"/>
            </a:lvl4pPr>
            <a:lvl5pPr marL="1316912" indent="0" algn="ctr">
              <a:buNone/>
              <a:defRPr sz="1138"/>
            </a:lvl5pPr>
            <a:lvl6pPr marL="1646141" indent="0" algn="ctr">
              <a:buNone/>
              <a:defRPr sz="1138"/>
            </a:lvl6pPr>
            <a:lvl7pPr marL="1975369" indent="0" algn="ctr">
              <a:buNone/>
              <a:defRPr sz="1138"/>
            </a:lvl7pPr>
            <a:lvl8pPr marL="2304598" indent="0" algn="ctr">
              <a:buNone/>
              <a:defRPr sz="1138"/>
            </a:lvl8pPr>
            <a:lvl9pPr marL="2633825" indent="0" algn="ctr">
              <a:buNone/>
              <a:defRPr sz="113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5" y="6068681"/>
            <a:ext cx="2743200" cy="365125"/>
          </a:xfrm>
          <a:prstGeom prst="rect">
            <a:avLst/>
          </a:prstGeom>
        </p:spPr>
        <p:txBody>
          <a:bodyPr lIns="81043" tIns="40522" rIns="81043" bIns="40522"/>
          <a:lstStyle>
            <a:lvl1pPr>
              <a:defRPr sz="13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7" y="6315262"/>
            <a:ext cx="4114800" cy="365125"/>
          </a:xfrm>
          <a:prstGeom prst="rect">
            <a:avLst/>
          </a:prstGeom>
        </p:spPr>
        <p:txBody>
          <a:bodyPr lIns="81043" tIns="40522" rIns="81043" bIns="40522"/>
          <a:lstStyle>
            <a:lvl1pPr algn="l">
              <a:defRPr sz="13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6753637" y="6132179"/>
            <a:ext cx="1801359" cy="46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00186" y="6132179"/>
            <a:ext cx="1399967" cy="468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45343" y="6054760"/>
            <a:ext cx="1455896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819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968" userDrawn="1">
          <p15:clr>
            <a:srgbClr val="FBAE40"/>
          </p15:clr>
        </p15:guide>
        <p15:guide id="2" pos="5120" userDrawn="1">
          <p15:clr>
            <a:srgbClr val="FBAE40"/>
          </p15:clr>
        </p15:guide>
        <p15:guide id="3" pos="604" userDrawn="1">
          <p15:clr>
            <a:srgbClr val="FBAE40"/>
          </p15:clr>
        </p15:guide>
        <p15:guide id="4" orient="horz" pos="388" userDrawn="1">
          <p15:clr>
            <a:srgbClr val="FBAE40"/>
          </p15:clr>
        </p15:guide>
        <p15:guide id="5" pos="9837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 Green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8" y="2242243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4306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8" y="5132885"/>
            <a:ext cx="9126871" cy="764482"/>
          </a:xfrm>
        </p:spPr>
        <p:txBody>
          <a:bodyPr/>
          <a:lstStyle>
            <a:lvl1pPr marL="0" indent="0" algn="l">
              <a:buNone/>
              <a:defRPr sz="1706" b="0">
                <a:solidFill>
                  <a:schemeClr val="bg2"/>
                </a:solidFill>
              </a:defRPr>
            </a:lvl1pPr>
            <a:lvl2pPr marL="329228" indent="0" algn="ctr">
              <a:buNone/>
              <a:defRPr sz="1463"/>
            </a:lvl2pPr>
            <a:lvl3pPr marL="658457" indent="0" algn="ctr">
              <a:buNone/>
              <a:defRPr sz="1300"/>
            </a:lvl3pPr>
            <a:lvl4pPr marL="987685" indent="0" algn="ctr">
              <a:buNone/>
              <a:defRPr sz="1138"/>
            </a:lvl4pPr>
            <a:lvl5pPr marL="1316912" indent="0" algn="ctr">
              <a:buNone/>
              <a:defRPr sz="1138"/>
            </a:lvl5pPr>
            <a:lvl6pPr marL="1646141" indent="0" algn="ctr">
              <a:buNone/>
              <a:defRPr sz="1138"/>
            </a:lvl6pPr>
            <a:lvl7pPr marL="1975369" indent="0" algn="ctr">
              <a:buNone/>
              <a:defRPr sz="1138"/>
            </a:lvl7pPr>
            <a:lvl8pPr marL="2304598" indent="0" algn="ctr">
              <a:buNone/>
              <a:defRPr sz="1138"/>
            </a:lvl8pPr>
            <a:lvl9pPr marL="2633825" indent="0" algn="ctr">
              <a:buNone/>
              <a:defRPr sz="113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5" y="6068681"/>
            <a:ext cx="2743200" cy="365125"/>
          </a:xfrm>
          <a:prstGeom prst="rect">
            <a:avLst/>
          </a:prstGeom>
        </p:spPr>
        <p:txBody>
          <a:bodyPr lIns="81043" tIns="40522" rIns="81043" bIns="40522"/>
          <a:lstStyle>
            <a:lvl1pPr>
              <a:defRPr sz="13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7" y="6315262"/>
            <a:ext cx="4114800" cy="365125"/>
          </a:xfrm>
          <a:prstGeom prst="rect">
            <a:avLst/>
          </a:prstGeom>
        </p:spPr>
        <p:txBody>
          <a:bodyPr lIns="81043" tIns="40522" rIns="81043" bIns="40522"/>
          <a:lstStyle>
            <a:lvl1pPr algn="l">
              <a:defRPr sz="13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8E0A9E2-4697-474B-9200-45B09E14DB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6753637" y="6132179"/>
            <a:ext cx="1801359" cy="46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4CD71D3-D07E-4349-AF4F-A290D1F3E09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00186" y="6132179"/>
            <a:ext cx="1399967" cy="46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718FF38-115B-4497-912B-14C91ABA880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45343" y="6054760"/>
            <a:ext cx="1455896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1312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968" userDrawn="1">
          <p15:clr>
            <a:srgbClr val="FBAE40"/>
          </p15:clr>
        </p15:guide>
        <p15:guide id="2" pos="5120" userDrawn="1">
          <p15:clr>
            <a:srgbClr val="FBAE40"/>
          </p15:clr>
        </p15:guide>
        <p15:guide id="3" pos="604" userDrawn="1">
          <p15:clr>
            <a:srgbClr val="FBAE40"/>
          </p15:clr>
        </p15:guide>
        <p15:guide id="4" orient="horz" pos="388" userDrawn="1">
          <p15:clr>
            <a:srgbClr val="FBAE40"/>
          </p15:clr>
        </p15:guide>
        <p15:guide id="5" pos="9837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3751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-1040" y="6122785"/>
            <a:ext cx="12192000" cy="764704"/>
          </a:xfrm>
          <a:prstGeom prst="rect">
            <a:avLst/>
          </a:prstGeom>
          <a:solidFill>
            <a:srgbClr val="2068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Rectangle 17"/>
          <p:cNvSpPr/>
          <p:nvPr userDrawn="1"/>
        </p:nvSpPr>
        <p:spPr>
          <a:xfrm>
            <a:off x="-15744" y="216666"/>
            <a:ext cx="12192000" cy="1196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0" tIns="45678" rIns="91350" bIns="45678" rtlCol="0" anchor="ctr"/>
          <a:lstStyle/>
          <a:p>
            <a:pPr algn="ctr"/>
            <a:endParaRPr lang="nl-BE" sz="1800" dirty="0">
              <a:highlight>
                <a:srgbClr val="FFFF00"/>
              </a:highlight>
            </a:endParaRPr>
          </a:p>
        </p:txBody>
      </p:sp>
      <p:pic>
        <p:nvPicPr>
          <p:cNvPr id="7" name="Picture 7" descr="ECTAfinal0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085" y="480392"/>
            <a:ext cx="2762484" cy="811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RC sustainability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235" y="480393"/>
            <a:ext cx="3470596" cy="742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66459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D8C56-CD05-482E-B465-0DD5EACEA9D8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76AC8-6C0D-4711-9F11-69FC8776A23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1699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D8C56-CD05-482E-B465-0DD5EACEA9D8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76AC8-6C0D-4711-9F11-69FC8776A23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468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Green">
    <p:bg bwMode="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5" y="2242241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5" y="5132884"/>
            <a:ext cx="9126871" cy="764482"/>
          </a:xfrm>
        </p:spPr>
        <p:txBody>
          <a:bodyPr/>
          <a:lstStyle>
            <a:lvl1pPr marL="0" indent="0" algn="l">
              <a:buNone/>
              <a:defRPr sz="2400" b="0">
                <a:solidFill>
                  <a:schemeClr val="bg1"/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3" y="606867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5" y="6315258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0479336" y="3135086"/>
            <a:ext cx="1409809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576497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orient="horz" pos="4140">
          <p15:clr>
            <a:srgbClr val="FBAE40"/>
          </p15:clr>
        </p15:guide>
        <p15:guide id="2" pos="2880">
          <p15:clr>
            <a:srgbClr val="FBAE40"/>
          </p15:clr>
        </p15:guide>
        <p15:guide id="3" pos="340">
          <p15:clr>
            <a:srgbClr val="FBAE40"/>
          </p15:clr>
        </p15:guide>
        <p15:guide id="4" orient="horz" pos="323">
          <p15:clr>
            <a:srgbClr val="FBAE40"/>
          </p15:clr>
        </p15:guide>
        <p15:guide id="5" pos="5534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Green">
    <p:bg bwMode="gray"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9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6" name="Objekt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5" y="2242241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60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5" y="5132884"/>
            <a:ext cx="9126871" cy="764482"/>
          </a:xfrm>
        </p:spPr>
        <p:txBody>
          <a:bodyPr/>
          <a:lstStyle>
            <a:lvl1pPr marL="0" indent="0" algn="l">
              <a:buNone/>
              <a:defRPr sz="2400" b="0">
                <a:solidFill>
                  <a:schemeClr val="bg2"/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3" y="606867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5" y="6315258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8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0479336" y="3135086"/>
            <a:ext cx="1409809" cy="6120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39" t="9143" r="29810" b="39174"/>
          <a:stretch/>
        </p:blipFill>
        <p:spPr>
          <a:xfrm>
            <a:off x="11599022" y="6215949"/>
            <a:ext cx="290123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111637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orient="horz" pos="4140">
          <p15:clr>
            <a:srgbClr val="FBAE40"/>
          </p15:clr>
        </p15:guide>
        <p15:guide id="2" pos="2880">
          <p15:clr>
            <a:srgbClr val="FBAE40"/>
          </p15:clr>
        </p15:guide>
        <p15:guide id="3" pos="340">
          <p15:clr>
            <a:srgbClr val="FBAE40"/>
          </p15:clr>
        </p15:guide>
        <p15:guide id="4" orient="horz" pos="323">
          <p15:clr>
            <a:srgbClr val="FBAE40"/>
          </p15:clr>
        </p15:guide>
        <p15:guide id="5" pos="5534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 Green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5" y="2242241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60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5" y="5132884"/>
            <a:ext cx="9126871" cy="764482"/>
          </a:xfrm>
        </p:spPr>
        <p:txBody>
          <a:bodyPr/>
          <a:lstStyle>
            <a:lvl1pPr marL="0" indent="0" algn="l">
              <a:buNone/>
              <a:defRPr sz="2400" b="0">
                <a:solidFill>
                  <a:schemeClr val="bg2"/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3" y="606867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5" y="6315258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8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0479336" y="3135086"/>
            <a:ext cx="1409809" cy="6120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39" t="9143" r="29810" b="39174"/>
          <a:stretch/>
        </p:blipFill>
        <p:spPr>
          <a:xfrm>
            <a:off x="11599022" y="6215949"/>
            <a:ext cx="290123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351793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orient="horz" pos="4140">
          <p15:clr>
            <a:srgbClr val="FBAE40"/>
          </p15:clr>
        </p15:guide>
        <p15:guide id="2" pos="2880">
          <p15:clr>
            <a:srgbClr val="FBAE40"/>
          </p15:clr>
        </p15:guide>
        <p15:guide id="3" pos="340">
          <p15:clr>
            <a:srgbClr val="FBAE40"/>
          </p15:clr>
        </p15:guide>
        <p15:guide id="4" orient="horz" pos="323">
          <p15:clr>
            <a:srgbClr val="FBAE40"/>
          </p15:clr>
        </p15:guide>
        <p15:guide id="5" pos="5534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42" y="441066"/>
            <a:ext cx="10212593" cy="978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73743" y="1538302"/>
            <a:ext cx="11139892" cy="451959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  <a:lvl2pPr marL="342898" indent="-342898">
              <a:buFont typeface="Arial" panose="020B0604020202020204" pitchFamily="34" charset="0"/>
              <a:buChar char="•"/>
              <a:defRPr/>
            </a:lvl2pPr>
            <a:lvl3pPr marL="566734" indent="-342898">
              <a:buFont typeface="Calibri" panose="020F0502020204030204" pitchFamily="34" charset="0"/>
              <a:buChar char="–"/>
              <a:defRPr/>
            </a:lvl3pPr>
            <a:lvl4pPr marL="777871" indent="-285748">
              <a:buFont typeface="Calibri" panose="020F0502020204030204" pitchFamily="34" charset="0"/>
              <a:buChar char="◦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Slide Number Placeholder 2"/>
          <p:cNvSpPr txBox="1">
            <a:spLocks/>
          </p:cNvSpPr>
          <p:nvPr userDrawn="1"/>
        </p:nvSpPr>
        <p:spPr bwMode="gray">
          <a:xfrm>
            <a:off x="8969198" y="6356354"/>
            <a:ext cx="2744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1200"/>
              <a:t>Page </a:t>
            </a:r>
            <a:fld id="{6984F883-9912-4EFB-8404-2A825476CACA}" type="slidenum">
              <a:rPr lang="fr-BE" sz="1200" smtClean="0"/>
              <a:pPr/>
              <a:t>‹Nr.›</a:t>
            </a:fld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462132160"/>
      </p:ext>
    </p:extLst>
  </p:cSld>
  <p:clrMapOvr>
    <a:masterClrMapping/>
  </p:clrMapOvr>
  <p:transition spd="slow"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73742" y="441066"/>
            <a:ext cx="10212593" cy="978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73742" y="1567441"/>
            <a:ext cx="4905487" cy="44904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5789289" y="1567439"/>
            <a:ext cx="5685537" cy="2075440"/>
          </a:xfrm>
          <a:solidFill>
            <a:schemeClr val="bg2"/>
          </a:solidFill>
          <a:ln w="3175" cmpd="sng">
            <a:solidFill>
              <a:schemeClr val="bg1"/>
            </a:solidFill>
          </a:ln>
        </p:spPr>
        <p:txBody>
          <a:bodyPr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2"/>
          <p:cNvSpPr txBox="1">
            <a:spLocks/>
          </p:cNvSpPr>
          <p:nvPr userDrawn="1"/>
        </p:nvSpPr>
        <p:spPr bwMode="gray">
          <a:xfrm>
            <a:off x="8969198" y="6356354"/>
            <a:ext cx="2744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1200"/>
              <a:t>Page </a:t>
            </a:r>
            <a:fld id="{6984F883-9912-4EFB-8404-2A825476CACA}" type="slidenum">
              <a:rPr lang="fr-BE" sz="1200" smtClean="0"/>
              <a:pPr/>
              <a:t>‹Nr.›</a:t>
            </a:fld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4196455070"/>
      </p:ext>
    </p:extLst>
  </p:cSld>
  <p:clrMapOvr>
    <a:masterClrMapping/>
  </p:clrMapOvr>
  <p:transition spd="slow"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73742" y="441066"/>
            <a:ext cx="10212593" cy="978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73741" y="1567440"/>
            <a:ext cx="5280000" cy="449876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6443948" y="1567439"/>
            <a:ext cx="5280000" cy="4498766"/>
          </a:xfrm>
          <a:solidFill>
            <a:schemeClr val="bg2"/>
          </a:solidFill>
          <a:ln w="3175" cmpd="sng">
            <a:noFill/>
          </a:ln>
        </p:spPr>
        <p:txBody>
          <a:bodyPr wrap="square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2"/>
          <p:cNvSpPr txBox="1">
            <a:spLocks/>
          </p:cNvSpPr>
          <p:nvPr userDrawn="1"/>
        </p:nvSpPr>
        <p:spPr bwMode="gray">
          <a:xfrm>
            <a:off x="8969198" y="6356354"/>
            <a:ext cx="2744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1200"/>
              <a:t>Page </a:t>
            </a:r>
            <a:fld id="{6984F883-9912-4EFB-8404-2A825476CACA}" type="slidenum">
              <a:rPr lang="fr-BE" sz="1200" smtClean="0"/>
              <a:pPr/>
              <a:t>‹Nr.›</a:t>
            </a:fld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457043580"/>
      </p:ext>
    </p:extLst>
  </p:cSld>
  <p:clrMapOvr>
    <a:masterClrMapping/>
  </p:clrMapOvr>
  <p:transition spd="slow"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with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73742" y="441066"/>
            <a:ext cx="10212593" cy="978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73742" y="1567441"/>
            <a:ext cx="6904268" cy="44904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7716819" y="1567439"/>
            <a:ext cx="3758005" cy="833562"/>
          </a:xfrm>
          <a:solidFill>
            <a:schemeClr val="accent4"/>
          </a:solidFill>
          <a:ln w="3175" cmpd="sng">
            <a:noFill/>
          </a:ln>
        </p:spPr>
        <p:txBody>
          <a:bodyPr wrap="square">
            <a:sp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sz="2400" b="0">
                <a:solidFill>
                  <a:schemeClr val="bg2"/>
                </a:solidFill>
              </a:defRPr>
            </a:lvl1pPr>
            <a:lvl2pPr marL="0" indent="0">
              <a:buNone/>
              <a:defRPr sz="2000"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Slide Number Placeholder 2"/>
          <p:cNvSpPr txBox="1">
            <a:spLocks/>
          </p:cNvSpPr>
          <p:nvPr userDrawn="1"/>
        </p:nvSpPr>
        <p:spPr bwMode="gray">
          <a:xfrm>
            <a:off x="8969198" y="6356354"/>
            <a:ext cx="2744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1200"/>
              <a:t>Page </a:t>
            </a:r>
            <a:fld id="{6984F883-9912-4EFB-8404-2A825476CACA}" type="slidenum">
              <a:rPr lang="fr-BE" sz="1200" smtClean="0"/>
              <a:pPr/>
              <a:t>‹Nr.›</a:t>
            </a:fld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1229899690"/>
      </p:ext>
    </p:extLst>
  </p:cSld>
  <p:clrMapOvr>
    <a:masterClrMapping/>
  </p:clrMapOvr>
  <p:transition spd="slow"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73743" y="1567439"/>
            <a:ext cx="11139892" cy="2075440"/>
          </a:xfrm>
          <a:ln w="31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2"/>
          <p:cNvSpPr txBox="1">
            <a:spLocks/>
          </p:cNvSpPr>
          <p:nvPr userDrawn="1"/>
        </p:nvSpPr>
        <p:spPr bwMode="gray">
          <a:xfrm>
            <a:off x="8969198" y="6356354"/>
            <a:ext cx="2744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1200"/>
              <a:t>Page </a:t>
            </a:r>
            <a:fld id="{6984F883-9912-4EFB-8404-2A825476CACA}" type="slidenum">
              <a:rPr lang="fr-BE" sz="1200" smtClean="0"/>
              <a:pPr/>
              <a:t>‹Nr.›</a:t>
            </a:fld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2869059666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356571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8723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 + achtergrond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-15744" y="216666"/>
            <a:ext cx="12192000" cy="50765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0" tIns="45678" rIns="91350" bIns="45678" rtlCol="0" anchor="ctr"/>
          <a:lstStyle/>
          <a:p>
            <a:pPr algn="ctr"/>
            <a:endParaRPr lang="nl-BE" sz="1800" dirty="0">
              <a:highlight>
                <a:srgbClr val="FFFF00"/>
              </a:highlight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12192000" cy="211030"/>
          </a:xfrm>
          <a:prstGeom prst="rect">
            <a:avLst/>
          </a:prstGeom>
          <a:solidFill>
            <a:srgbClr val="2068AD"/>
          </a:solidFill>
          <a:ln>
            <a:solidFill>
              <a:srgbClr val="1E6BA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0" tIns="45678" rIns="91350" bIns="45678" rtlCol="0" anchor="ctr"/>
          <a:lstStyle/>
          <a:p>
            <a:pPr algn="ctr"/>
            <a:endParaRPr lang="nl-BE" sz="1800"/>
          </a:p>
        </p:txBody>
      </p:sp>
      <p:sp>
        <p:nvSpPr>
          <p:cNvPr id="14" name="Rectangle 13"/>
          <p:cNvSpPr/>
          <p:nvPr userDrawn="1"/>
        </p:nvSpPr>
        <p:spPr>
          <a:xfrm>
            <a:off x="0" y="2015275"/>
            <a:ext cx="5705112" cy="2862261"/>
          </a:xfrm>
          <a:prstGeom prst="rect">
            <a:avLst/>
          </a:prstGeom>
          <a:solidFill>
            <a:srgbClr val="2269AC"/>
          </a:solidFill>
        </p:spPr>
        <p:txBody>
          <a:bodyPr wrap="square" lIns="359655" tIns="143862" rIns="143862" bIns="143862" anchor="b" anchorCtr="0">
            <a:noAutofit/>
          </a:bodyPr>
          <a:lstStyle/>
          <a:p>
            <a:pPr marL="0" algn="l" defTabSz="457200" rtl="0" eaLnBrk="1" latinLnBrk="0" hangingPunct="1"/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ECTA </a:t>
            </a:r>
            <a:r>
              <a:rPr lang="nl-BE" sz="3400" b="1" kern="1200" cap="all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speaks</a:t>
            </a: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BE" sz="3400" b="1" kern="1200" cap="all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BE" sz="3400" b="1" kern="1200" cap="all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BE" sz="3400" b="1" kern="1200" cap="all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chemical</a:t>
            </a: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transport</a:t>
            </a:r>
            <a:b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BE" sz="3400" b="1" kern="1200" cap="all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industry</a:t>
            </a: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BE" sz="3400" b="1" kern="1200" cap="all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BE" sz="3400" b="1" kern="1200" cap="all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all</a:t>
            </a: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BE" sz="3400" b="1" kern="1200" cap="all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its</a:t>
            </a: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stakeholders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129759" y="2017914"/>
            <a:ext cx="5547740" cy="286883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nl-BE" sz="1600" b="1" baseline="0" dirty="0">
                <a:solidFill>
                  <a:schemeClr val="tx1"/>
                </a:solidFill>
                <a:latin typeface=""/>
              </a:rPr>
              <a:t>European Chemical Transport Association</a:t>
            </a:r>
          </a:p>
          <a:p>
            <a:endParaRPr lang="nl-BE" sz="1800" baseline="0" dirty="0">
              <a:solidFill>
                <a:schemeClr val="tx1"/>
              </a:solidFill>
              <a:latin typeface=""/>
            </a:endParaRPr>
          </a:p>
          <a:p>
            <a:r>
              <a:rPr lang="nl-BE" sz="1600" dirty="0"/>
              <a:t>Diamant Brussels Conference &amp; Business Centre</a:t>
            </a:r>
            <a:br>
              <a:rPr lang="nl-BE" sz="1800" dirty="0"/>
            </a:br>
            <a:r>
              <a:rPr lang="nl-BE" sz="1600" dirty="0"/>
              <a:t>Boulevard Auguste </a:t>
            </a:r>
            <a:r>
              <a:rPr lang="nl-BE" sz="1600" dirty="0" err="1"/>
              <a:t>Reyers</a:t>
            </a:r>
            <a:r>
              <a:rPr lang="nl-BE" sz="1600" dirty="0"/>
              <a:t>, 80</a:t>
            </a:r>
          </a:p>
          <a:p>
            <a:r>
              <a:rPr lang="nl-BE" sz="1600" dirty="0"/>
              <a:t>1030 Brussels</a:t>
            </a:r>
          </a:p>
          <a:p>
            <a:r>
              <a:rPr lang="nl-BE" sz="1600" dirty="0"/>
              <a:t>BELGIUM</a:t>
            </a:r>
          </a:p>
          <a:p>
            <a:endParaRPr lang="nl-BE" sz="1600" dirty="0"/>
          </a:p>
          <a:p>
            <a:r>
              <a:rPr lang="nl-BE" sz="1800" dirty="0"/>
              <a:t>Phone: </a:t>
            </a:r>
            <a:r>
              <a:rPr lang="nl-BE" sz="1800" b="0" dirty="0"/>
              <a:t>+32</a:t>
            </a:r>
            <a:r>
              <a:rPr lang="nl-BE" sz="1800" b="0" baseline="0" dirty="0"/>
              <a:t> </a:t>
            </a:r>
            <a:r>
              <a:rPr lang="nl-BE" sz="1800" b="0" dirty="0"/>
              <a:t>2 318 58 27</a:t>
            </a:r>
            <a:br>
              <a:rPr lang="nl-BE" sz="1800" dirty="0"/>
            </a:br>
            <a:r>
              <a:rPr lang="nl-BE" sz="1800" dirty="0"/>
              <a:t>Email: </a:t>
            </a:r>
            <a:r>
              <a:rPr lang="nl-BE" sz="1800" dirty="0">
                <a:hlinkClick r:id="rId2"/>
              </a:rPr>
              <a:t>info@ecta.com</a:t>
            </a:r>
            <a:endParaRPr lang="nl-BE" sz="1800" dirty="0"/>
          </a:p>
          <a:p>
            <a:endParaRPr lang="nl-BE" sz="1800" baseline="0" dirty="0">
              <a:solidFill>
                <a:schemeClr val="tx1"/>
              </a:solidFill>
              <a:latin typeface=""/>
            </a:endParaRPr>
          </a:p>
          <a:p>
            <a:r>
              <a:rPr lang="nl-BE" sz="1800" baseline="0" dirty="0">
                <a:solidFill>
                  <a:schemeClr val="tx1"/>
                </a:solidFill>
                <a:latin typeface=""/>
                <a:hlinkClick r:id="rId3"/>
              </a:rPr>
              <a:t>www.ecta.com</a:t>
            </a:r>
            <a:endParaRPr lang="nl-BE" sz="1800" baseline="0" dirty="0">
              <a:solidFill>
                <a:schemeClr val="tx1"/>
              </a:solidFill>
              <a:latin typeface=""/>
            </a:endParaRPr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70997" y="5877272"/>
            <a:ext cx="2926591" cy="720080"/>
          </a:xfrm>
          <a:prstGeom prst="rect">
            <a:avLst/>
          </a:prstGeom>
        </p:spPr>
      </p:pic>
      <p:pic>
        <p:nvPicPr>
          <p:cNvPr id="9" name="Picture 7" descr="ECTAfinal00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9467" y="539079"/>
            <a:ext cx="2762484" cy="811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51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-1040" y="6122785"/>
            <a:ext cx="12192000" cy="764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Rectangle 17"/>
          <p:cNvSpPr/>
          <p:nvPr userDrawn="1"/>
        </p:nvSpPr>
        <p:spPr>
          <a:xfrm>
            <a:off x="-15744" y="216666"/>
            <a:ext cx="12192000" cy="1196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0" tIns="45678" rIns="91350" bIns="45678" rtlCol="0" anchor="ctr"/>
          <a:lstStyle/>
          <a:p>
            <a:pPr algn="ctr"/>
            <a:endParaRPr lang="nl-BE" sz="1800" dirty="0">
              <a:highlight>
                <a:srgbClr val="FFFF00"/>
              </a:highlight>
            </a:endParaRPr>
          </a:p>
        </p:txBody>
      </p:sp>
      <p:pic>
        <p:nvPicPr>
          <p:cNvPr id="8" name="Picture 7" descr="ECTAfinal0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085" y="480392"/>
            <a:ext cx="2762484" cy="811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RC sustainability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235" y="480393"/>
            <a:ext cx="3470596" cy="742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-1040" y="6122785"/>
            <a:ext cx="12192000" cy="764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356571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13.emf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12.emf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oleObject" Target="../embeddings/oleObject1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28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Relationship Id="rId9" Type="http://schemas.openxmlformats.org/officeDocument/2006/relationships/image" Target="../media/image8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image" Target="../media/image12.emf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tags" Target="../tags/tag9.xml"/><Relationship Id="rId5" Type="http://schemas.openxmlformats.org/officeDocument/2006/relationships/slideLayout" Target="../slideLayouts/slideLayout36.xml"/><Relationship Id="rId10" Type="http://schemas.openxmlformats.org/officeDocument/2006/relationships/tags" Target="../tags/tag8.xml"/><Relationship Id="rId4" Type="http://schemas.openxmlformats.org/officeDocument/2006/relationships/slideLayout" Target="../slideLayouts/slideLayout35.xml"/><Relationship Id="rId9" Type="http://schemas.openxmlformats.org/officeDocument/2006/relationships/theme" Target="../theme/theme5.xml"/><Relationship Id="rId14" Type="http://schemas.openxmlformats.org/officeDocument/2006/relationships/image" Target="../media/image1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80688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340768"/>
            <a:ext cx="10972800" cy="4785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Rectangle 15"/>
          <p:cNvSpPr/>
          <p:nvPr userDrawn="1"/>
        </p:nvSpPr>
        <p:spPr>
          <a:xfrm>
            <a:off x="0" y="0"/>
            <a:ext cx="12192000" cy="211030"/>
          </a:xfrm>
          <a:prstGeom prst="rect">
            <a:avLst/>
          </a:prstGeom>
          <a:solidFill>
            <a:srgbClr val="2268A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0" tIns="45678" rIns="91350" bIns="45678" rtlCol="0" anchor="ctr"/>
          <a:lstStyle/>
          <a:p>
            <a:pPr algn="ctr"/>
            <a:endParaRPr lang="nl-BE" sz="1800"/>
          </a:p>
        </p:txBody>
      </p:sp>
      <p:pic>
        <p:nvPicPr>
          <p:cNvPr id="8" name="Picture 7" descr="ECTAfinal00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8502" y="351233"/>
            <a:ext cx="1418335" cy="41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RC sustainability.jp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8502" y="831952"/>
            <a:ext cx="1367796" cy="292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7" r:id="rId2"/>
    <p:sldLayoutId id="2147483759" r:id="rId3"/>
    <p:sldLayoutId id="2147483757" r:id="rId4"/>
    <p:sldLayoutId id="2147483756" r:id="rId5"/>
    <p:sldLayoutId id="2147483745" r:id="rId6"/>
    <p:sldLayoutId id="2147483746" r:id="rId7"/>
    <p:sldLayoutId id="2147483748" r:id="rId8"/>
    <p:sldLayoutId id="2147483749" r:id="rId9"/>
    <p:sldLayoutId id="2147483750" r:id="rId10"/>
    <p:sldLayoutId id="2147483751" r:id="rId11"/>
    <p:sldLayoutId id="214748375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nl-NL" sz="3800" b="0" i="0" kern="1200" dirty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"/>
            <a:ext cx="12192000" cy="1439999"/>
          </a:xfrm>
          <a:prstGeom prst="rect">
            <a:avLst/>
          </a:prstGeom>
          <a:gradFill>
            <a:gsLst>
              <a:gs pos="0">
                <a:schemeClr val="bg2">
                  <a:lumMod val="98000"/>
                </a:schemeClr>
              </a:gs>
              <a:gs pos="33000">
                <a:schemeClr val="bg2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043" tIns="40522" rIns="81043" bIns="40522" rtlCol="0" anchor="ctr"/>
          <a:lstStyle/>
          <a:p>
            <a:pPr algn="ctr"/>
            <a:endParaRPr lang="en-GB" sz="1805" dirty="0">
              <a:ln>
                <a:noFill/>
              </a:ln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573742" y="0"/>
            <a:ext cx="10212593" cy="1440000"/>
          </a:xfrm>
          <a:prstGeom prst="rect">
            <a:avLst/>
          </a:prstGeom>
        </p:spPr>
        <p:txBody>
          <a:bodyPr vert="horz" lIns="81043" tIns="40522" rIns="81043" bIns="40522" rtlCol="0" anchor="ctr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73746" y="1535165"/>
            <a:ext cx="11139892" cy="5054400"/>
          </a:xfrm>
          <a:prstGeom prst="rect">
            <a:avLst/>
          </a:prstGeom>
        </p:spPr>
        <p:txBody>
          <a:bodyPr vert="horz" lIns="81043" tIns="40522" rIns="81043" bIns="405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marL="303910" lvl="1" indent="-303910" algn="l" defTabSz="810428" rtl="0" eaLnBrk="1" latinLnBrk="0" hangingPunct="1">
              <a:lnSpc>
                <a:spcPct val="100000"/>
              </a:lnSpc>
              <a:spcBef>
                <a:spcPts val="443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Second level</a:t>
            </a:r>
          </a:p>
          <a:p>
            <a:pPr marL="502297" lvl="2" indent="-303910" algn="l" defTabSz="810428" rtl="0" eaLnBrk="1" latinLnBrk="0" hangingPunct="1">
              <a:lnSpc>
                <a:spcPct val="100000"/>
              </a:lnSpc>
              <a:spcBef>
                <a:spcPts val="443"/>
              </a:spcBef>
              <a:buClr>
                <a:schemeClr val="accent2"/>
              </a:buClr>
              <a:buFont typeface="Calibri" panose="020F0502020204030204" pitchFamily="34" charset="0"/>
              <a:buChar char="–"/>
            </a:pPr>
            <a:r>
              <a:rPr lang="en-US" dirty="0"/>
              <a:t>Third level</a:t>
            </a:r>
          </a:p>
          <a:p>
            <a:pPr marL="689427" lvl="3" indent="-253259" algn="l" defTabSz="810428" rtl="0" eaLnBrk="1" latinLnBrk="0" hangingPunct="1">
              <a:lnSpc>
                <a:spcPct val="100000"/>
              </a:lnSpc>
              <a:spcBef>
                <a:spcPts val="443"/>
              </a:spcBef>
              <a:buClr>
                <a:schemeClr val="accent2"/>
              </a:buClr>
              <a:buFont typeface="Calibri" panose="020F0502020204030204" pitchFamily="34" charset="0"/>
              <a:buChar char="◦"/>
            </a:pPr>
            <a:r>
              <a:rPr lang="en-US" dirty="0"/>
              <a:t>Fourth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783" y="802496"/>
            <a:ext cx="1329231" cy="36052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783" y="237736"/>
            <a:ext cx="1329231" cy="480774"/>
          </a:xfrm>
          <a:prstGeom prst="rect">
            <a:avLst/>
          </a:prstGeom>
        </p:spPr>
      </p:pic>
      <p:sp>
        <p:nvSpPr>
          <p:cNvPr id="8" name="Slide Number Placeholder 2"/>
          <p:cNvSpPr txBox="1">
            <a:spLocks/>
          </p:cNvSpPr>
          <p:nvPr userDrawn="1"/>
        </p:nvSpPr>
        <p:spPr bwMode="gray">
          <a:xfrm>
            <a:off x="9447566" y="6492879"/>
            <a:ext cx="2744437" cy="365125"/>
          </a:xfrm>
          <a:prstGeom prst="rect">
            <a:avLst/>
          </a:prstGeom>
        </p:spPr>
        <p:txBody>
          <a:bodyPr vert="horz" lIns="81043" tIns="40522" rIns="81043" bIns="40522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984F883-9912-4EFB-8404-2A825476CACA}" type="slidenum">
              <a:rPr lang="fr-BE" sz="1100" i="1" smtClean="0"/>
              <a:pPr/>
              <a:t>‹Nr.›</a:t>
            </a:fld>
            <a:endParaRPr lang="fr-BE" sz="1200" i="1" dirty="0"/>
          </a:p>
        </p:txBody>
      </p:sp>
    </p:spTree>
    <p:extLst>
      <p:ext uri="{BB962C8B-B14F-4D97-AF65-F5344CB8AC3E}">
        <p14:creationId xmlns:p14="http://schemas.microsoft.com/office/powerpoint/2010/main" val="112274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</p:sldLayoutIdLst>
  <p:hf hdr="0" ftr="0" dt="0"/>
  <p:txStyles>
    <p:titleStyle>
      <a:lvl1pPr algn="l" defTabSz="810428" rtl="0" eaLnBrk="1" latinLnBrk="0" hangingPunct="1">
        <a:lnSpc>
          <a:spcPct val="80000"/>
        </a:lnSpc>
        <a:spcBef>
          <a:spcPct val="0"/>
        </a:spcBef>
        <a:buNone/>
        <a:defRPr sz="3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810428" rtl="0" eaLnBrk="1" latinLnBrk="0" hangingPunct="1">
        <a:lnSpc>
          <a:spcPct val="100000"/>
        </a:lnSpc>
        <a:spcBef>
          <a:spcPts val="0"/>
        </a:spcBef>
        <a:spcAft>
          <a:spcPts val="1064"/>
        </a:spcAft>
        <a:buClr>
          <a:schemeClr val="accent2"/>
        </a:buClr>
        <a:buFont typeface="Arial" panose="020B0604020202020204" pitchFamily="34" charset="0"/>
        <a:buNone/>
        <a:defRPr sz="2100" kern="1200">
          <a:solidFill>
            <a:schemeClr val="bg1"/>
          </a:solidFill>
          <a:latin typeface="+mn-lt"/>
          <a:ea typeface="+mn-ea"/>
          <a:cs typeface="+mn-cs"/>
        </a:defRPr>
      </a:lvl1pPr>
      <a:lvl2pPr marL="202607" indent="-202607" algn="l" defTabSz="810428" rtl="0" eaLnBrk="1" latinLnBrk="0" hangingPunct="1">
        <a:lnSpc>
          <a:spcPct val="100000"/>
        </a:lnSpc>
        <a:spcBef>
          <a:spcPts val="443"/>
        </a:spcBef>
        <a:buClr>
          <a:schemeClr val="accent2"/>
        </a:buClr>
        <a:buFont typeface="Arial" panose="020B0604020202020204" pitchFamily="34" charset="0"/>
        <a:buChar char="•"/>
        <a:defRPr lang="en-US" sz="2100" kern="1200" dirty="0" smtClean="0">
          <a:solidFill>
            <a:schemeClr val="bg1"/>
          </a:solidFill>
          <a:effectLst/>
          <a:latin typeface="+mn-lt"/>
          <a:ea typeface="+mn-ea"/>
          <a:cs typeface="+mn-cs"/>
        </a:defRPr>
      </a:lvl2pPr>
      <a:lvl3pPr marL="400994" indent="-202607" algn="l" defTabSz="810428" rtl="0" eaLnBrk="1" latinLnBrk="0" hangingPunct="1">
        <a:lnSpc>
          <a:spcPct val="100000"/>
        </a:lnSpc>
        <a:spcBef>
          <a:spcPts val="443"/>
        </a:spcBef>
        <a:buClr>
          <a:schemeClr val="accent2"/>
        </a:buClr>
        <a:buFont typeface="Calibri" panose="020F0502020204030204" pitchFamily="34" charset="0"/>
        <a:buChar char="–"/>
        <a:defRPr lang="en-US" sz="1800" kern="1200" dirty="0" smtClean="0">
          <a:solidFill>
            <a:schemeClr val="bg1"/>
          </a:solidFill>
          <a:effectLst/>
          <a:latin typeface="+mn-lt"/>
          <a:ea typeface="+mn-ea"/>
          <a:cs typeface="+mn-cs"/>
        </a:defRPr>
      </a:lvl3pPr>
      <a:lvl4pPr marL="638775" indent="-202607" algn="l" defTabSz="810428" rtl="0" eaLnBrk="1" latinLnBrk="0" hangingPunct="1">
        <a:lnSpc>
          <a:spcPct val="100000"/>
        </a:lnSpc>
        <a:spcBef>
          <a:spcPts val="443"/>
        </a:spcBef>
        <a:buClr>
          <a:schemeClr val="accent2"/>
        </a:buClr>
        <a:buFont typeface="Calibri" panose="020F0502020204030204" pitchFamily="34" charset="0"/>
        <a:buChar char="◦"/>
        <a:defRPr lang="en-US" sz="1600" kern="1200" dirty="0">
          <a:solidFill>
            <a:schemeClr val="bg1"/>
          </a:solidFill>
          <a:effectLst/>
          <a:latin typeface="+mn-lt"/>
          <a:ea typeface="+mn-ea"/>
          <a:cs typeface="+mn-cs"/>
        </a:defRPr>
      </a:lvl4pPr>
      <a:lvl5pPr marL="1620856" indent="0" algn="l" defTabSz="810428" rtl="0" eaLnBrk="1" latinLnBrk="0" hangingPunct="1">
        <a:lnSpc>
          <a:spcPct val="90000"/>
        </a:lnSpc>
        <a:spcBef>
          <a:spcPts val="443"/>
        </a:spcBef>
        <a:buClr>
          <a:schemeClr val="accent2"/>
        </a:buClr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228677" indent="-202607" algn="l" defTabSz="810428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633890" indent="-202607" algn="l" defTabSz="810428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039106" indent="-202607" algn="l" defTabSz="810428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444319" indent="-202607" algn="l" defTabSz="810428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213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0428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5642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0856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6071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1284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36499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1712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92" userDrawn="1">
          <p15:clr>
            <a:srgbClr val="F26B43"/>
          </p15:clr>
        </p15:guide>
        <p15:guide id="2" pos="4160" userDrawn="1">
          <p15:clr>
            <a:srgbClr val="F26B43"/>
          </p15:clr>
        </p15:guide>
        <p15:guide id="3" pos="491" userDrawn="1">
          <p15:clr>
            <a:srgbClr val="F26B43"/>
          </p15:clr>
        </p15:guide>
        <p15:guide id="4" orient="horz" pos="388" userDrawn="1">
          <p15:clr>
            <a:srgbClr val="F26B43"/>
          </p15:clr>
        </p15:guide>
        <p15:guide id="5" orient="horz" pos="4579" userDrawn="1">
          <p15:clr>
            <a:srgbClr val="F26B43"/>
          </p15:clr>
        </p15:guide>
        <p15:guide id="6" orient="horz" pos="4968" userDrawn="1">
          <p15:clr>
            <a:srgbClr val="F26B43"/>
          </p15:clr>
        </p15:guide>
        <p15:guide id="7" pos="7993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12"/>
            </p:custDataLst>
          </p:nvPr>
        </p:nvGraphicFramePr>
        <p:xfrm>
          <a:off x="2119" y="1593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4" imgW="270" imgH="270" progId="TCLayout.ActiveDocument.1">
                  <p:embed/>
                </p:oleObj>
              </mc:Choice>
              <mc:Fallback>
                <p:oleObj name="think-cell Folie" r:id="rId14" imgW="270" imgH="270" progId="TCLayout.ActiveDocument.1">
                  <p:embed/>
                  <p:pic>
                    <p:nvPicPr>
                      <p:cNvPr id="4" name="Objekt 3" hidden="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119" y="1593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/>
          <p:cNvSpPr/>
          <p:nvPr userDrawn="1">
            <p:custDataLst>
              <p:tags r:id="rId13"/>
            </p:custDataLst>
          </p:nvPr>
        </p:nvSpPr>
        <p:spPr>
          <a:xfrm>
            <a:off x="1" y="0"/>
            <a:ext cx="158751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en-US" sz="2700" b="0" i="0" baseline="0" dirty="0">
              <a:latin typeface="Calibri"/>
              <a:ea typeface="+mj-ea"/>
              <a:cs typeface="+mj-cs"/>
              <a:sym typeface="Calibri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591"/>
          <a:stretch/>
        </p:blipFill>
        <p:spPr bwMode="gray">
          <a:xfrm>
            <a:off x="11124487" y="476673"/>
            <a:ext cx="589149" cy="44096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573745" y="441066"/>
            <a:ext cx="10212593" cy="9789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73743" y="1535166"/>
            <a:ext cx="11139892" cy="4522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8969196" y="6356356"/>
            <a:ext cx="2744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Page </a:t>
            </a:r>
            <a:fld id="{6984F883-9912-4EFB-8404-2A825476CACA}" type="slidenum">
              <a:rPr lang="fr-BE" smtClean="0"/>
              <a:pPr/>
              <a:t>‹Nr.›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48802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</p:sldLayoutIdLst>
  <p:transition spd="slow">
    <p:wipe dir="r"/>
  </p:transition>
  <p:hf hdr="0" ftr="0" dt="0"/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accent2"/>
        </a:buClr>
        <a:buFont typeface="Arial" panose="020B0604020202020204" pitchFamily="34" charset="0"/>
        <a:buNone/>
        <a:defRPr sz="1800" kern="1200">
          <a:solidFill>
            <a:schemeClr val="bg1"/>
          </a:solidFill>
          <a:latin typeface="+mn-lt"/>
          <a:ea typeface="+mn-ea"/>
          <a:cs typeface="+mn-cs"/>
        </a:defRPr>
      </a:lvl1pPr>
      <a:lvl2pPr marL="17145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339329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accent2"/>
        </a:buClr>
        <a:buFont typeface="Calibri" panose="020F0502020204030204" pitchFamily="34" charset="0"/>
        <a:buChar char="–"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540544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accent2"/>
        </a:buClr>
        <a:buFont typeface="Calibri" panose="020F0502020204030204" pitchFamily="34" charset="0"/>
        <a:buChar char="◦"/>
        <a:defRPr sz="1350" kern="1200">
          <a:solidFill>
            <a:schemeClr val="bg1"/>
          </a:solidFill>
          <a:latin typeface="+mn-lt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Clr>
          <a:schemeClr val="accent2"/>
        </a:buClr>
        <a:buFont typeface="Arial" panose="020B0604020202020204" pitchFamily="34" charset="0"/>
        <a:buNone/>
        <a:defRPr sz="135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5120" userDrawn="1">
          <p15:clr>
            <a:srgbClr val="F26B43"/>
          </p15:clr>
        </p15:guide>
        <p15:guide id="3" pos="604" userDrawn="1">
          <p15:clr>
            <a:srgbClr val="F26B43"/>
          </p15:clr>
        </p15:guide>
        <p15:guide id="4" orient="horz" pos="323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orient="horz" pos="4140" userDrawn="1">
          <p15:clr>
            <a:srgbClr val="F26B43"/>
          </p15:clr>
        </p15:guide>
        <p15:guide id="7" pos="9839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"/>
            <a:ext cx="12192000" cy="1439999"/>
          </a:xfrm>
          <a:prstGeom prst="rect">
            <a:avLst/>
          </a:prstGeom>
          <a:gradFill>
            <a:gsLst>
              <a:gs pos="0">
                <a:schemeClr val="bg2">
                  <a:lumMod val="98000"/>
                </a:schemeClr>
              </a:gs>
              <a:gs pos="33000">
                <a:schemeClr val="bg2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848" tIns="32924" rIns="65848" bIns="32924" rtlCol="0" anchor="ctr"/>
          <a:lstStyle/>
          <a:p>
            <a:pPr algn="ctr"/>
            <a:endParaRPr lang="en-GB" sz="1466" dirty="0">
              <a:ln>
                <a:noFill/>
              </a:ln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573744" y="0"/>
            <a:ext cx="10212593" cy="1440000"/>
          </a:xfrm>
          <a:prstGeom prst="rect">
            <a:avLst/>
          </a:prstGeom>
        </p:spPr>
        <p:txBody>
          <a:bodyPr vert="horz" lIns="81043" tIns="40522" rIns="81043" bIns="40522" rtlCol="0" anchor="ctr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73746" y="1535165"/>
            <a:ext cx="11139892" cy="5054400"/>
          </a:xfrm>
          <a:prstGeom prst="rect">
            <a:avLst/>
          </a:prstGeom>
        </p:spPr>
        <p:txBody>
          <a:bodyPr vert="horz" lIns="81043" tIns="40522" rIns="81043" bIns="405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marL="246921" lvl="1" indent="-246921" algn="l" defTabSz="658457" rtl="0" eaLnBrk="1" latinLnBrk="0" hangingPunct="1">
              <a:lnSpc>
                <a:spcPct val="100000"/>
              </a:lnSpc>
              <a:spcBef>
                <a:spcPts val="36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Second level</a:t>
            </a:r>
          </a:p>
          <a:p>
            <a:pPr marL="408107" lvl="2" indent="-246921" algn="l" defTabSz="658457" rtl="0" eaLnBrk="1" latinLnBrk="0" hangingPunct="1">
              <a:lnSpc>
                <a:spcPct val="100000"/>
              </a:lnSpc>
              <a:spcBef>
                <a:spcPts val="360"/>
              </a:spcBef>
              <a:buClr>
                <a:schemeClr val="accent2"/>
              </a:buClr>
              <a:buFont typeface="Calibri" panose="020F0502020204030204" pitchFamily="34" charset="0"/>
              <a:buChar char="–"/>
            </a:pPr>
            <a:r>
              <a:rPr lang="en-US" dirty="0"/>
              <a:t>Third level</a:t>
            </a:r>
          </a:p>
          <a:p>
            <a:pPr marL="560146" lvl="3" indent="-205768" algn="l" defTabSz="658457" rtl="0" eaLnBrk="1" latinLnBrk="0" hangingPunct="1">
              <a:lnSpc>
                <a:spcPct val="100000"/>
              </a:lnSpc>
              <a:spcBef>
                <a:spcPts val="360"/>
              </a:spcBef>
              <a:buClr>
                <a:schemeClr val="accent2"/>
              </a:buClr>
              <a:buFont typeface="Calibri" panose="020F0502020204030204" pitchFamily="34" charset="0"/>
              <a:buChar char="◦"/>
            </a:pPr>
            <a:r>
              <a:rPr lang="en-US" dirty="0"/>
              <a:t>Fourth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43254" y="802495"/>
            <a:ext cx="1075863" cy="36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43253" y="237738"/>
            <a:ext cx="1080707" cy="482161"/>
          </a:xfrm>
          <a:prstGeom prst="rect">
            <a:avLst/>
          </a:prstGeom>
        </p:spPr>
      </p:pic>
      <p:sp>
        <p:nvSpPr>
          <p:cNvPr id="8" name="Slide Number Placeholder 2"/>
          <p:cNvSpPr txBox="1">
            <a:spLocks/>
          </p:cNvSpPr>
          <p:nvPr userDrawn="1"/>
        </p:nvSpPr>
        <p:spPr bwMode="gray">
          <a:xfrm>
            <a:off x="9447566" y="6492880"/>
            <a:ext cx="2744437" cy="365125"/>
          </a:xfrm>
          <a:prstGeom prst="rect">
            <a:avLst/>
          </a:prstGeom>
        </p:spPr>
        <p:txBody>
          <a:bodyPr vert="horz" lIns="65848" tIns="32924" rIns="65848" bIns="32924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984F883-9912-4EFB-8404-2A825476CACA}" type="slidenum">
              <a:rPr lang="fr-BE" sz="894" i="1" smtClean="0"/>
              <a:pPr/>
              <a:t>‹Nr.›</a:t>
            </a:fld>
            <a:endParaRPr lang="fr-BE" sz="975" i="1" dirty="0"/>
          </a:p>
        </p:txBody>
      </p:sp>
    </p:spTree>
    <p:extLst>
      <p:ext uri="{BB962C8B-B14F-4D97-AF65-F5344CB8AC3E}">
        <p14:creationId xmlns:p14="http://schemas.microsoft.com/office/powerpoint/2010/main" val="769141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</p:sldLayoutIdLst>
  <p:hf hdr="0" ftr="0" dt="0"/>
  <p:txStyles>
    <p:titleStyle>
      <a:lvl1pPr algn="l" defTabSz="658457" rtl="0" eaLnBrk="1" latinLnBrk="0" hangingPunct="1">
        <a:lnSpc>
          <a:spcPct val="80000"/>
        </a:lnSpc>
        <a:spcBef>
          <a:spcPct val="0"/>
        </a:spcBef>
        <a:buNone/>
        <a:defRPr sz="2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58457" rtl="0" eaLnBrk="1" latinLnBrk="0" hangingPunct="1">
        <a:lnSpc>
          <a:spcPct val="100000"/>
        </a:lnSpc>
        <a:spcBef>
          <a:spcPts val="0"/>
        </a:spcBef>
        <a:spcAft>
          <a:spcPts val="865"/>
        </a:spcAft>
        <a:buClr>
          <a:schemeClr val="accent2"/>
        </a:buClr>
        <a:buFont typeface="Arial" panose="020B0604020202020204" pitchFamily="34" charset="0"/>
        <a:buNone/>
        <a:defRPr sz="1706" kern="1200">
          <a:solidFill>
            <a:schemeClr val="bg1"/>
          </a:solidFill>
          <a:latin typeface="+mn-lt"/>
          <a:ea typeface="+mn-ea"/>
          <a:cs typeface="+mn-cs"/>
        </a:defRPr>
      </a:lvl1pPr>
      <a:lvl2pPr marL="164614" indent="-164614" algn="l" defTabSz="658457" rtl="0" eaLnBrk="1" latinLnBrk="0" hangingPunct="1">
        <a:lnSpc>
          <a:spcPct val="100000"/>
        </a:lnSpc>
        <a:spcBef>
          <a:spcPts val="360"/>
        </a:spcBef>
        <a:buClr>
          <a:schemeClr val="accent2"/>
        </a:buClr>
        <a:buFont typeface="Arial" panose="020B0604020202020204" pitchFamily="34" charset="0"/>
        <a:buChar char="•"/>
        <a:defRPr lang="en-US" sz="1706" kern="1200" dirty="0" smtClean="0">
          <a:solidFill>
            <a:schemeClr val="bg1"/>
          </a:solidFill>
          <a:effectLst/>
          <a:latin typeface="+mn-lt"/>
          <a:ea typeface="+mn-ea"/>
          <a:cs typeface="+mn-cs"/>
        </a:defRPr>
      </a:lvl2pPr>
      <a:lvl3pPr marL="325799" indent="-164614" algn="l" defTabSz="658457" rtl="0" eaLnBrk="1" latinLnBrk="0" hangingPunct="1">
        <a:lnSpc>
          <a:spcPct val="100000"/>
        </a:lnSpc>
        <a:spcBef>
          <a:spcPts val="360"/>
        </a:spcBef>
        <a:buClr>
          <a:schemeClr val="accent2"/>
        </a:buClr>
        <a:buFont typeface="Calibri" panose="020F0502020204030204" pitchFamily="34" charset="0"/>
        <a:buChar char="–"/>
        <a:defRPr lang="en-US" sz="1463" kern="1200" dirty="0" smtClean="0">
          <a:solidFill>
            <a:schemeClr val="bg1"/>
          </a:solidFill>
          <a:effectLst/>
          <a:latin typeface="+mn-lt"/>
          <a:ea typeface="+mn-ea"/>
          <a:cs typeface="+mn-cs"/>
        </a:defRPr>
      </a:lvl3pPr>
      <a:lvl4pPr marL="518992" indent="-164614" algn="l" defTabSz="658457" rtl="0" eaLnBrk="1" latinLnBrk="0" hangingPunct="1">
        <a:lnSpc>
          <a:spcPct val="100000"/>
        </a:lnSpc>
        <a:spcBef>
          <a:spcPts val="360"/>
        </a:spcBef>
        <a:buClr>
          <a:schemeClr val="accent2"/>
        </a:buClr>
        <a:buFont typeface="Calibri" panose="020F0502020204030204" pitchFamily="34" charset="0"/>
        <a:buChar char="◦"/>
        <a:defRPr lang="en-US" sz="1300" kern="1200" dirty="0">
          <a:solidFill>
            <a:schemeClr val="bg1"/>
          </a:solidFill>
          <a:effectLst/>
          <a:latin typeface="+mn-lt"/>
          <a:ea typeface="+mn-ea"/>
          <a:cs typeface="+mn-cs"/>
        </a:defRPr>
      </a:lvl4pPr>
      <a:lvl5pPr marL="1316912" indent="0" algn="l" defTabSz="658457" rtl="0" eaLnBrk="1" latinLnBrk="0" hangingPunct="1">
        <a:lnSpc>
          <a:spcPct val="90000"/>
        </a:lnSpc>
        <a:spcBef>
          <a:spcPts val="360"/>
        </a:spcBef>
        <a:buClr>
          <a:schemeClr val="accent2"/>
        </a:buClr>
        <a:buFont typeface="Arial" panose="020B0604020202020204" pitchFamily="34" charset="0"/>
        <a:buNone/>
        <a:defRPr sz="1300" kern="1200">
          <a:solidFill>
            <a:schemeClr val="bg1"/>
          </a:solidFill>
          <a:latin typeface="+mn-lt"/>
          <a:ea typeface="+mn-ea"/>
          <a:cs typeface="+mn-cs"/>
        </a:defRPr>
      </a:lvl5pPr>
      <a:lvl6pPr marL="1810755" indent="-164614" algn="l" defTabSz="658457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139983" indent="-164614" algn="l" defTabSz="658457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469212" indent="-164614" algn="l" defTabSz="658457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98439" indent="-164614" algn="l" defTabSz="658457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9228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58457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87685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16912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46141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75369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04598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33825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92" userDrawn="1">
          <p15:clr>
            <a:srgbClr val="F26B43"/>
          </p15:clr>
        </p15:guide>
        <p15:guide id="2" pos="5120" userDrawn="1">
          <p15:clr>
            <a:srgbClr val="F26B43"/>
          </p15:clr>
        </p15:guide>
        <p15:guide id="3" pos="604" userDrawn="1">
          <p15:clr>
            <a:srgbClr val="F26B43"/>
          </p15:clr>
        </p15:guide>
        <p15:guide id="4" orient="horz" pos="388" userDrawn="1">
          <p15:clr>
            <a:srgbClr val="F26B43"/>
          </p15:clr>
        </p15:guide>
        <p15:guide id="5" orient="horz" pos="4579" userDrawn="1">
          <p15:clr>
            <a:srgbClr val="F26B43"/>
          </p15:clr>
        </p15:guide>
        <p15:guide id="6" orient="horz" pos="4968" userDrawn="1">
          <p15:clr>
            <a:srgbClr val="F26B43"/>
          </p15:clr>
        </p15:guide>
        <p15:guide id="7" pos="9837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10"/>
            </p:custDataLst>
          </p:nvPr>
        </p:nvGraphicFramePr>
        <p:xfrm>
          <a:off x="2119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2" imgW="270" imgH="270" progId="TCLayout.ActiveDocument.1">
                  <p:embed/>
                </p:oleObj>
              </mc:Choice>
              <mc:Fallback>
                <p:oleObj name="think-cell Folie" r:id="rId12" imgW="270" imgH="270" progId="TCLayout.ActiveDocument.1">
                  <p:embed/>
                  <p:pic>
                    <p:nvPicPr>
                      <p:cNvPr id="4" name="Objekt 3" hidden="1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119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/>
          <p:cNvSpPr/>
          <p:nvPr userDrawn="1">
            <p:custDataLst>
              <p:tags r:id="rId1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en-US" sz="3600" b="0" i="0" baseline="0" dirty="0">
              <a:latin typeface="Calibri"/>
              <a:ea typeface="+mj-ea"/>
              <a:cs typeface="+mj-cs"/>
              <a:sym typeface="Calibri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591"/>
          <a:stretch/>
        </p:blipFill>
        <p:spPr bwMode="gray">
          <a:xfrm>
            <a:off x="11326767" y="521641"/>
            <a:ext cx="386868" cy="396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573744" y="441066"/>
            <a:ext cx="10212593" cy="9789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73743" y="1535166"/>
            <a:ext cx="11139892" cy="4522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8969196" y="6356354"/>
            <a:ext cx="2744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Page </a:t>
            </a:r>
            <a:fld id="{6984F883-9912-4EFB-8404-2A825476CACA}" type="slidenum">
              <a:rPr lang="fr-BE" smtClean="0"/>
              <a:pPr/>
              <a:t>‹Nr.›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628112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</p:sldLayoutIdLst>
  <p:transition spd="slow">
    <p:wipe dir="r"/>
  </p:transition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2"/>
        </a:buClr>
        <a:buFont typeface="Arial" panose="020B0604020202020204" pitchFamily="34" charset="0"/>
        <a:buNone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452438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Calibri" panose="020F050202020403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720725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Calibri" panose="020F0502020204030204" pitchFamily="34" charset="0"/>
        <a:buChar char="◦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None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453">
          <p15:clr>
            <a:srgbClr val="F26B43"/>
          </p15:clr>
        </p15:guide>
        <p15:guide id="4" orient="horz" pos="323">
          <p15:clr>
            <a:srgbClr val="F26B43"/>
          </p15:clr>
        </p15:guide>
        <p15:guide id="5" orient="horz" pos="3816">
          <p15:clr>
            <a:srgbClr val="F26B43"/>
          </p15:clr>
        </p15:guide>
        <p15:guide id="6" orient="horz" pos="4140">
          <p15:clr>
            <a:srgbClr val="F26B43"/>
          </p15:clr>
        </p15:guide>
        <p15:guide id="7" pos="737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cta.com/zero-emissions-knowledge-platform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ADA959-6156-44E4-B3DC-32AA6775B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560" y="2852936"/>
            <a:ext cx="7668344" cy="707886"/>
          </a:xfrm>
        </p:spPr>
        <p:txBody>
          <a:bodyPr/>
          <a:lstStyle/>
          <a:p>
            <a:pPr algn="ctr"/>
            <a:r>
              <a:rPr lang="nl-BE" dirty="0"/>
              <a:t>ECTA 2020 / 2021 / 2021</a:t>
            </a:r>
            <a:endParaRPr lang="en-U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1320C9-7ADB-42B4-9831-156C3F8D1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34981A17-6022-4870-83F7-E965EE6AD2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51450" y="4581128"/>
            <a:ext cx="9889099" cy="1424399"/>
          </a:xfrm>
        </p:spPr>
        <p:txBody>
          <a:bodyPr>
            <a:normAutofit/>
          </a:bodyPr>
          <a:lstStyle/>
          <a:p>
            <a:r>
              <a:rPr lang="en-US" sz="2400" dirty="0"/>
              <a:t>GCA	Patrick Weisskopf</a:t>
            </a:r>
          </a:p>
          <a:p>
            <a:r>
              <a:rPr lang="en-US" sz="2400" dirty="0"/>
              <a:t>ECTA	Evert de Jong</a:t>
            </a:r>
          </a:p>
          <a:p>
            <a:r>
              <a:rPr lang="en-US" sz="2400" dirty="0"/>
              <a:t>ECTA	Estelle Bauer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0857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1320C9-7ADB-42B4-9831-156C3F8D1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6734880F-B493-45D8-89DC-F5A3ED5FD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7808" y="389593"/>
            <a:ext cx="7668344" cy="1323439"/>
          </a:xfrm>
        </p:spPr>
        <p:txBody>
          <a:bodyPr/>
          <a:lstStyle/>
          <a:p>
            <a:pPr algn="ctr"/>
            <a:r>
              <a:rPr lang="nl-BE" dirty="0"/>
              <a:t>Zero emissions </a:t>
            </a:r>
            <a:br>
              <a:rPr lang="nl-BE" dirty="0"/>
            </a:br>
            <a:r>
              <a:rPr lang="nl-BE" dirty="0"/>
              <a:t>knowledge platform</a:t>
            </a:r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0F8D86A-D4A3-45C3-B8B4-7810AA47B8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721232"/>
              </p:ext>
            </p:extLst>
          </p:nvPr>
        </p:nvGraphicFramePr>
        <p:xfrm>
          <a:off x="263351" y="1751873"/>
          <a:ext cx="11772801" cy="49814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2282">
                  <a:extLst>
                    <a:ext uri="{9D8B030D-6E8A-4147-A177-3AD203B41FA5}">
                      <a16:colId xmlns:a16="http://schemas.microsoft.com/office/drawing/2014/main" val="1135830378"/>
                    </a:ext>
                  </a:extLst>
                </a:gridCol>
                <a:gridCol w="1868929">
                  <a:extLst>
                    <a:ext uri="{9D8B030D-6E8A-4147-A177-3AD203B41FA5}">
                      <a16:colId xmlns:a16="http://schemas.microsoft.com/office/drawing/2014/main" val="3542224704"/>
                    </a:ext>
                  </a:extLst>
                </a:gridCol>
                <a:gridCol w="2809869">
                  <a:extLst>
                    <a:ext uri="{9D8B030D-6E8A-4147-A177-3AD203B41FA5}">
                      <a16:colId xmlns:a16="http://schemas.microsoft.com/office/drawing/2014/main" val="1569861472"/>
                    </a:ext>
                  </a:extLst>
                </a:gridCol>
                <a:gridCol w="2051721">
                  <a:extLst>
                    <a:ext uri="{9D8B030D-6E8A-4147-A177-3AD203B41FA5}">
                      <a16:colId xmlns:a16="http://schemas.microsoft.com/office/drawing/2014/main" val="2580154417"/>
                    </a:ext>
                  </a:extLst>
                </a:gridCol>
              </a:tblGrid>
              <a:tr h="247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dirty="0">
                          <a:solidFill>
                            <a:srgbClr val="FFFF00"/>
                          </a:solidFill>
                          <a:effectLst/>
                        </a:rPr>
                        <a:t>Phase 1</a:t>
                      </a:r>
                      <a:endParaRPr lang="nl-NL" sz="18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</a:rPr>
                        <a:t>Status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101854"/>
                  </a:ext>
                </a:extLst>
              </a:tr>
              <a:tr h="3675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r>
                        <a:rPr lang="en-US" sz="1800" baseline="30000" dirty="0">
                          <a:effectLst/>
                        </a:rPr>
                        <a:t>st</a:t>
                      </a:r>
                      <a:r>
                        <a:rPr lang="en-US" sz="1800" dirty="0">
                          <a:effectLst/>
                        </a:rPr>
                        <a:t> Brainstorming session with T&amp;RC members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April 2021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Done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4226961"/>
                  </a:ext>
                </a:extLst>
              </a:tr>
              <a:tr h="247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Board meeting consultancy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May 2021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Done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0554156"/>
                  </a:ext>
                </a:extLst>
              </a:tr>
              <a:tr h="3675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r>
                        <a:rPr lang="en-US" sz="1800" baseline="30000">
                          <a:effectLst/>
                        </a:rPr>
                        <a:t>nd</a:t>
                      </a:r>
                      <a:r>
                        <a:rPr lang="en-US" sz="1800">
                          <a:effectLst/>
                        </a:rPr>
                        <a:t> Brainstorming session with T&amp;RC members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May 2021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Done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3812282"/>
                  </a:ext>
                </a:extLst>
              </a:tr>
              <a:tr h="247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Set Up ECTA Website section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June 2021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Done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7870037"/>
                  </a:ext>
                </a:extLst>
              </a:tr>
              <a:tr h="247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rgbClr val="FFFF00"/>
                          </a:solidFill>
                          <a:effectLst/>
                        </a:rPr>
                        <a:t>Phase 2</a:t>
                      </a:r>
                      <a:endParaRPr lang="nl-NL" sz="18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1244627"/>
                  </a:ext>
                </a:extLst>
              </a:tr>
              <a:tr h="247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Invite other ECTA members to join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June 2021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Done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Vervaeke, Essers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7368871"/>
                  </a:ext>
                </a:extLst>
              </a:tr>
              <a:tr h="247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Start publishing 	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r>
                        <a:rPr lang="en-US" sz="1800" baseline="30000">
                          <a:effectLst/>
                        </a:rPr>
                        <a:t>nd</a:t>
                      </a:r>
                      <a:r>
                        <a:rPr lang="en-US" sz="1800">
                          <a:effectLst/>
                        </a:rPr>
                        <a:t> half 2021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Started, ongoing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4732099"/>
                  </a:ext>
                </a:extLst>
              </a:tr>
              <a:tr h="354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Selection of student support via ECTA members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r>
                        <a:rPr lang="en-US" sz="1800" baseline="30000">
                          <a:effectLst/>
                        </a:rPr>
                        <a:t>nd</a:t>
                      </a:r>
                      <a:r>
                        <a:rPr lang="en-US" sz="1800">
                          <a:effectLst/>
                        </a:rPr>
                        <a:t> half 2021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Board members support required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0174852"/>
                  </a:ext>
                </a:extLst>
              </a:tr>
              <a:tr h="247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rgbClr val="FFFF00"/>
                          </a:solidFill>
                          <a:effectLst/>
                        </a:rPr>
                        <a:t>Phase 3</a:t>
                      </a:r>
                      <a:endParaRPr lang="nl-NL" sz="18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8452213"/>
                  </a:ext>
                </a:extLst>
              </a:tr>
              <a:tr h="505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Webpage Introduction ECTA Board, decision on access free/restricted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17</a:t>
                      </a:r>
                      <a:r>
                        <a:rPr lang="en-US" sz="1800" baseline="30000">
                          <a:effectLst/>
                        </a:rPr>
                        <a:t>th</a:t>
                      </a:r>
                      <a:r>
                        <a:rPr lang="en-US" sz="1800">
                          <a:effectLst/>
                        </a:rPr>
                        <a:t> Sep 2021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Board decision required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3221219"/>
                  </a:ext>
                </a:extLst>
              </a:tr>
              <a:tr h="505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r>
                        <a:rPr lang="en-US" sz="1800" baseline="30000" dirty="0">
                          <a:effectLst/>
                        </a:rPr>
                        <a:t>rd</a:t>
                      </a:r>
                      <a:r>
                        <a:rPr lang="en-US" sz="1800" dirty="0">
                          <a:effectLst/>
                        </a:rPr>
                        <a:t> Brainstorming sessions with T&amp;RC members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27 Sep + 6 Oct 2021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planned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0851542"/>
                  </a:ext>
                </a:extLst>
              </a:tr>
              <a:tr h="247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First public introduction (workshop)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7</a:t>
                      </a:r>
                      <a:r>
                        <a:rPr lang="en-US" sz="1800" baseline="30000">
                          <a:effectLst/>
                        </a:rPr>
                        <a:t>th</a:t>
                      </a:r>
                      <a:r>
                        <a:rPr lang="en-US" sz="1800">
                          <a:effectLst/>
                        </a:rPr>
                        <a:t> Oct 2021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planned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6352937"/>
                  </a:ext>
                </a:extLst>
              </a:tr>
              <a:tr h="2471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Second public introduction (annual meeting)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1093250"/>
                  </a:ext>
                </a:extLst>
              </a:tr>
            </a:tbl>
          </a:graphicData>
        </a:graphic>
      </p:graphicFrame>
      <p:sp>
        <p:nvSpPr>
          <p:cNvPr id="10" name="Arrow: Right 9">
            <a:extLst>
              <a:ext uri="{FF2B5EF4-FFF2-40B4-BE49-F238E27FC236}">
                <a16:creationId xmlns:a16="http://schemas.microsoft.com/office/drawing/2014/main" id="{84913E18-1896-44D9-B0B7-034DF628E9EB}"/>
              </a:ext>
            </a:extLst>
          </p:cNvPr>
          <p:cNvSpPr/>
          <p:nvPr/>
        </p:nvSpPr>
        <p:spPr>
          <a:xfrm rot="10348504">
            <a:off x="9643165" y="4060028"/>
            <a:ext cx="1192584" cy="3651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90096DB4-69DD-44A8-B4B2-652E9F2460C3}"/>
              </a:ext>
            </a:extLst>
          </p:cNvPr>
          <p:cNvSpPr/>
          <p:nvPr/>
        </p:nvSpPr>
        <p:spPr>
          <a:xfrm rot="12410296">
            <a:off x="9471333" y="5377725"/>
            <a:ext cx="1192584" cy="3651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5911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1320C9-7ADB-42B4-9831-156C3F8D1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6734880F-B493-45D8-89DC-F5A3ED5FD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7808" y="389593"/>
            <a:ext cx="7668344" cy="1323439"/>
          </a:xfrm>
        </p:spPr>
        <p:txBody>
          <a:bodyPr/>
          <a:lstStyle/>
          <a:p>
            <a:pPr algn="ctr"/>
            <a:r>
              <a:rPr lang="nl-BE" dirty="0"/>
              <a:t>Zero emissions </a:t>
            </a:r>
            <a:br>
              <a:rPr lang="nl-BE" dirty="0"/>
            </a:br>
            <a:r>
              <a:rPr lang="nl-BE" dirty="0"/>
              <a:t>knowledge platform</a:t>
            </a:r>
            <a:endParaRPr lang="en-US" dirty="0"/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id="{5E272F3A-E99B-476C-AF8B-0E96CAF9DEAD}"/>
              </a:ext>
            </a:extLst>
          </p:cNvPr>
          <p:cNvSpPr txBox="1"/>
          <p:nvPr/>
        </p:nvSpPr>
        <p:spPr>
          <a:xfrm>
            <a:off x="399100" y="2332056"/>
            <a:ext cx="11665296" cy="1270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u="sng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2000" b="1" u="sng" spc="25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et’s</a:t>
            </a:r>
            <a:r>
              <a:rPr lang="en-US" sz="2000" b="1" u="sng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hav</a:t>
            </a:r>
            <a:r>
              <a:rPr lang="en-US" sz="2000" b="1" u="sng" spc="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a look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b="1" u="sng" spc="25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https://www.ecta.com</a:t>
            </a:r>
            <a:r>
              <a:rPr lang="en-US" sz="2000" spc="25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/zero-emissions-knowledge-platform</a:t>
            </a:r>
            <a:endParaRPr lang="en-US" sz="2000" b="1" u="sng" spc="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239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1320C9-7ADB-42B4-9831-156C3F8D1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6734880F-B493-45D8-89DC-F5A3ED5FD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7808" y="389593"/>
            <a:ext cx="7668344" cy="1323439"/>
          </a:xfrm>
        </p:spPr>
        <p:txBody>
          <a:bodyPr/>
          <a:lstStyle/>
          <a:p>
            <a:pPr algn="ctr"/>
            <a:r>
              <a:rPr lang="nl-BE" dirty="0"/>
              <a:t>Zero emissions </a:t>
            </a:r>
            <a:br>
              <a:rPr lang="nl-BE" dirty="0"/>
            </a:br>
            <a:r>
              <a:rPr lang="nl-BE" dirty="0"/>
              <a:t>knowledge platform</a:t>
            </a:r>
            <a:endParaRPr lang="en-US" dirty="0"/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id="{5E272F3A-E99B-476C-AF8B-0E96CAF9DEAD}"/>
              </a:ext>
            </a:extLst>
          </p:cNvPr>
          <p:cNvSpPr txBox="1"/>
          <p:nvPr/>
        </p:nvSpPr>
        <p:spPr>
          <a:xfrm>
            <a:off x="388765" y="2636912"/>
            <a:ext cx="10675787" cy="1591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u="sng" spc="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Accessibility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spc="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spc="25" dirty="0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Currently for ECTA RC members only</a:t>
            </a:r>
            <a:endParaRPr lang="en-US" sz="3200" spc="25" dirty="0">
              <a:solidFill>
                <a:srgbClr val="0066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754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ADA959-6156-44E4-B3DC-32AA6775B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7688" y="692697"/>
            <a:ext cx="8784976" cy="720080"/>
          </a:xfrm>
        </p:spPr>
        <p:txBody>
          <a:bodyPr/>
          <a:lstStyle/>
          <a:p>
            <a:pPr algn="ctr"/>
            <a:r>
              <a:rPr lang="nl-BE" dirty="0"/>
              <a:t>SQAS 2022 RC I and II templates</a:t>
            </a:r>
            <a:endParaRPr lang="en-U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1320C9-7ADB-42B4-9831-156C3F8D1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13</a:t>
            </a:fld>
            <a:endParaRPr lang="nl-NL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1F7FF4-8F18-478F-9062-E2B2D52EA1C0}"/>
              </a:ext>
            </a:extLst>
          </p:cNvPr>
          <p:cNvSpPr txBox="1"/>
          <p:nvPr/>
        </p:nvSpPr>
        <p:spPr>
          <a:xfrm>
            <a:off x="573765" y="1628800"/>
            <a:ext cx="10972800" cy="2862322"/>
          </a:xfrm>
          <a:prstGeom prst="rect">
            <a:avLst/>
          </a:prstGeom>
          <a:noFill/>
          <a:ln w="19050">
            <a:solidFill>
              <a:srgbClr val="19ACD8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/>
              <a:t>Background: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/>
              <a:t>ECTA RC Templates, Levels I and II in SQAS 2019 </a:t>
            </a:r>
            <a:br>
              <a:rPr lang="nl-NL" sz="2000" dirty="0"/>
            </a:br>
            <a:r>
              <a:rPr lang="nl-NL" sz="2000" dirty="0"/>
              <a:t>Modules Core/Transport Service/Warehouse/Cleaning Stations</a:t>
            </a:r>
            <a:br>
              <a:rPr lang="nl-NL" sz="2000" dirty="0"/>
            </a:br>
            <a:r>
              <a:rPr lang="nl-NL" sz="2000" dirty="0"/>
              <a:t>Templates amended in 2019 by ECTA’s T&amp;RC Committee, further amended and agreed for </a:t>
            </a:r>
            <a:br>
              <a:rPr lang="nl-NL" sz="2000" dirty="0"/>
            </a:br>
            <a:r>
              <a:rPr lang="nl-NL" sz="2000" dirty="0"/>
              <a:t>Core and TS modules with Cefic’s SQAS and RC Managers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b="1" dirty="0"/>
              <a:t>Linked to the ECTA RC Program:</a:t>
            </a:r>
            <a:br>
              <a:rPr lang="nl-NL" sz="2000" b="1" dirty="0"/>
            </a:br>
            <a:r>
              <a:rPr lang="nl-NL" sz="2000" b="1" dirty="0"/>
              <a:t>       Level I      Positive scores are the Entry Requirement for acceptance in the ECTA RC Program</a:t>
            </a:r>
            <a:br>
              <a:rPr lang="nl-NL" sz="2000" b="1" dirty="0"/>
            </a:br>
            <a:r>
              <a:rPr lang="nl-NL" sz="2000" b="1" dirty="0"/>
              <a:t>       Level II     Negatively scored questions must be followed up in, improvement actions to be</a:t>
            </a:r>
            <a:br>
              <a:rPr lang="nl-NL" sz="2000" b="1" dirty="0"/>
            </a:br>
            <a:r>
              <a:rPr lang="nl-NL" sz="2000" b="1" dirty="0"/>
              <a:t>                         defined in the ECTA RC Annual Improvement Plan sent in by the company.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648736-1F6F-4556-98A6-907181010B02}"/>
              </a:ext>
            </a:extLst>
          </p:cNvPr>
          <p:cNvSpPr txBox="1"/>
          <p:nvPr/>
        </p:nvSpPr>
        <p:spPr>
          <a:xfrm>
            <a:off x="573765" y="4753073"/>
            <a:ext cx="10972800" cy="1938992"/>
          </a:xfrm>
          <a:prstGeom prst="rect">
            <a:avLst/>
          </a:prstGeom>
          <a:noFill/>
          <a:ln w="19050">
            <a:solidFill>
              <a:srgbClr val="19ACD8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/>
              <a:t>SQAS 2022: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/>
              <a:t>ECTA RC Templates, Levels I and II to be amended by ECTA’s T&amp;RC Committee and Cefic’s SQAS and RC Managers (Q4-2021, Q1-2022)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/>
              <a:t>Expected Key Changes:</a:t>
            </a:r>
            <a:br>
              <a:rPr lang="nl-NL" sz="2000" dirty="0"/>
            </a:br>
            <a:r>
              <a:rPr lang="nl-NL" sz="2000" dirty="0"/>
              <a:t>         Emission Questions to be added in the Level II template</a:t>
            </a:r>
            <a:br>
              <a:rPr lang="nl-NL" sz="2000" dirty="0"/>
            </a:br>
            <a:r>
              <a:rPr lang="nl-NL" sz="2000" dirty="0"/>
              <a:t>         OCS Questions to be added in the Level I template</a:t>
            </a: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1E2C5162-701D-44DE-A695-0018742F1BCF}"/>
              </a:ext>
            </a:extLst>
          </p:cNvPr>
          <p:cNvCxnSpPr>
            <a:cxnSpLocks/>
          </p:cNvCxnSpPr>
          <p:nvPr/>
        </p:nvCxnSpPr>
        <p:spPr>
          <a:xfrm flipV="1">
            <a:off x="6960096" y="3693741"/>
            <a:ext cx="4104456" cy="2797007"/>
          </a:xfrm>
          <a:prstGeom prst="bentConnector3">
            <a:avLst>
              <a:gd name="adj1" fmla="val 12160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3649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ADA959-6156-44E4-B3DC-32AA6775B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9280" y="692697"/>
            <a:ext cx="8249368" cy="720080"/>
          </a:xfrm>
        </p:spPr>
        <p:txBody>
          <a:bodyPr/>
          <a:lstStyle/>
          <a:p>
            <a:pPr algn="ctr"/>
            <a:r>
              <a:rPr lang="nl-BE" dirty="0"/>
              <a:t>ecta RC Kpi Forms for 2021</a:t>
            </a:r>
            <a:endParaRPr lang="en-U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1320C9-7ADB-42B4-9831-156C3F8D1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14</a:t>
            </a:fld>
            <a:endParaRPr lang="nl-NL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000000-0008-0000-0000-00001C04000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9896" y="2898775"/>
            <a:ext cx="2127384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704" y="2960688"/>
            <a:ext cx="1410870" cy="46831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09072F1-1AF3-40AA-B2DB-4F44327CD38B}"/>
              </a:ext>
            </a:extLst>
          </p:cNvPr>
          <p:cNvSpPr txBox="1"/>
          <p:nvPr/>
        </p:nvSpPr>
        <p:spPr>
          <a:xfrm>
            <a:off x="3174636" y="4221088"/>
            <a:ext cx="60979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nl-NL" sz="2400" b="1" i="0" u="none" strike="noStrike" dirty="0"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Draft 2021 KPI FORM – TRANSPORT,</a:t>
            </a:r>
          </a:p>
          <a:p>
            <a:pPr algn="ctr" fontAlgn="ctr"/>
            <a:endParaRPr lang="nl-NL" sz="2400" b="1" i="0" u="none" strike="noStrike" dirty="0">
              <a:solidFill>
                <a:srgbClr val="00B050"/>
              </a:solidFill>
              <a:effectLst/>
              <a:latin typeface="Calibri" panose="020F0502020204030204" pitchFamily="34" charset="0"/>
            </a:endParaRPr>
          </a:p>
          <a:p>
            <a:pPr algn="ctr" fontAlgn="ctr"/>
            <a:r>
              <a:rPr lang="nl-NL" sz="2400" b="1" dirty="0">
                <a:solidFill>
                  <a:srgbClr val="00B050"/>
                </a:solidFill>
                <a:latin typeface="Calibri" panose="020F0502020204030204" pitchFamily="34" charset="0"/>
              </a:rPr>
              <a:t>What you can expect</a:t>
            </a:r>
            <a:endParaRPr lang="nl-NL" sz="2400" b="1" i="0" u="none" strike="noStrike" dirty="0">
              <a:solidFill>
                <a:srgbClr val="00B05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842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1320C9-7ADB-42B4-9831-156C3F8D1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037BCC-158C-464F-B868-DE8799B5201C}"/>
              </a:ext>
            </a:extLst>
          </p:cNvPr>
          <p:cNvSpPr txBox="1"/>
          <p:nvPr/>
        </p:nvSpPr>
        <p:spPr>
          <a:xfrm>
            <a:off x="2063552" y="2843322"/>
            <a:ext cx="8240024" cy="2554545"/>
          </a:xfrm>
          <a:prstGeom prst="rect">
            <a:avLst/>
          </a:prstGeom>
          <a:noFill/>
          <a:ln w="19050">
            <a:solidFill>
              <a:srgbClr val="19ACD8"/>
            </a:solidFill>
          </a:ln>
        </p:spPr>
        <p:txBody>
          <a:bodyPr wrap="square" rtlCol="0">
            <a:spAutoFit/>
          </a:bodyPr>
          <a:lstStyle/>
          <a:p>
            <a:endParaRPr lang="nl-NL" sz="28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800" dirty="0"/>
              <a:t>2020 RC Data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800" dirty="0"/>
              <a:t>The ECTA Zero Emissions Knowledge Platform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800" dirty="0"/>
              <a:t>SQAS 2022 RC I and II templates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800" dirty="0"/>
              <a:t>ECTA RC KPI Forms for 2021</a:t>
            </a:r>
          </a:p>
          <a:p>
            <a:pPr marL="457200" indent="-457200">
              <a:buAutoNum type="arabicPeriod"/>
            </a:pPr>
            <a:endParaRPr lang="nl-NL" sz="2000" dirty="0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6734880F-B493-45D8-89DC-F5A3ED5FD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736" y="684148"/>
            <a:ext cx="7668344" cy="707886"/>
          </a:xfrm>
        </p:spPr>
        <p:txBody>
          <a:bodyPr/>
          <a:lstStyle/>
          <a:p>
            <a:pPr algn="ctr"/>
            <a:r>
              <a:rPr lang="nl-BE" dirty="0"/>
              <a:t>ECTA 2020 / 2021 / 2022</a:t>
            </a:r>
            <a:endParaRPr lang="en-US" dirty="0"/>
          </a:p>
        </p:txBody>
      </p:sp>
      <p:pic>
        <p:nvPicPr>
          <p:cNvPr id="9" name="Picture 13" descr="T:\SUSTAINABILITY\2 - LOGISTICS\TRAPANI Victor\1. SQAS\SQAS LOGO\New blue logo\logo_SQAS_new_blue_and_darkblue.jpg.jpg">
            <a:extLst>
              <a:ext uri="{FF2B5EF4-FFF2-40B4-BE49-F238E27FC236}">
                <a16:creationId xmlns:a16="http://schemas.microsoft.com/office/drawing/2014/main" id="{7853917B-CC9D-4B3E-8796-EB8431DDC3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3576" y="1454103"/>
            <a:ext cx="1878013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8492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1320C9-7ADB-42B4-9831-156C3F8D1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037BCC-158C-464F-B868-DE8799B5201C}"/>
              </a:ext>
            </a:extLst>
          </p:cNvPr>
          <p:cNvSpPr txBox="1"/>
          <p:nvPr/>
        </p:nvSpPr>
        <p:spPr>
          <a:xfrm>
            <a:off x="593711" y="2135255"/>
            <a:ext cx="10972800" cy="3477875"/>
          </a:xfrm>
          <a:prstGeom prst="rect">
            <a:avLst/>
          </a:prstGeom>
          <a:noFill/>
          <a:ln w="19050">
            <a:solidFill>
              <a:srgbClr val="19ACD8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u="sng" dirty="0"/>
              <a:t>Mid-September</a:t>
            </a:r>
            <a:r>
              <a:rPr lang="nl-NL" sz="2000" dirty="0"/>
              <a:t> status of reports sent in: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/>
              <a:t>40% in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/>
              <a:t>40% late (from a little to very much too late)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/>
              <a:t>20% still missing (currently stil 5 out of 58 still missing</a:t>
            </a:r>
          </a:p>
          <a:p>
            <a:endParaRPr lang="nl-NL" sz="2000" dirty="0"/>
          </a:p>
          <a:p>
            <a:r>
              <a:rPr lang="nl-NL" sz="2000" dirty="0"/>
              <a:t>Reasons?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/>
              <a:t>Not enough attention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/>
              <a:t>Not enough importance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/>
              <a:t>Lack of knowledge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/>
              <a:t>MOC missing / Company staff changes</a:t>
            </a:r>
          </a:p>
          <a:p>
            <a:endParaRPr lang="nl-NL" sz="2000" dirty="0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6734880F-B493-45D8-89DC-F5A3ED5FD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736" y="684148"/>
            <a:ext cx="7668344" cy="707886"/>
          </a:xfrm>
        </p:spPr>
        <p:txBody>
          <a:bodyPr/>
          <a:lstStyle/>
          <a:p>
            <a:pPr algn="ctr"/>
            <a:r>
              <a:rPr lang="nl-BE" dirty="0"/>
              <a:t>2020 RC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349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1320C9-7ADB-42B4-9831-156C3F8D1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037BCC-158C-464F-B868-DE8799B5201C}"/>
              </a:ext>
            </a:extLst>
          </p:cNvPr>
          <p:cNvSpPr txBox="1"/>
          <p:nvPr/>
        </p:nvSpPr>
        <p:spPr>
          <a:xfrm>
            <a:off x="594792" y="1843950"/>
            <a:ext cx="10972800" cy="4093428"/>
          </a:xfrm>
          <a:prstGeom prst="rect">
            <a:avLst/>
          </a:prstGeom>
          <a:noFill/>
          <a:ln w="19050">
            <a:solidFill>
              <a:srgbClr val="19ACD8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/>
              <a:t>Knowing that: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/>
              <a:t>Some ECTA members are RC members in name only,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/>
              <a:t>Some ECTA members are consistently late / not sending in the required KPI report,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b="1" dirty="0"/>
              <a:t>Knowing that some Chemical Producers look at the ECTA RC Member list to select who they invite to tender,</a:t>
            </a:r>
          </a:p>
          <a:p>
            <a:endParaRPr lang="nl-NL" sz="2000" b="1" dirty="0"/>
          </a:p>
          <a:p>
            <a:r>
              <a:rPr lang="nl-NL" sz="2000" b="1" dirty="0"/>
              <a:t>We have decided:</a:t>
            </a:r>
          </a:p>
          <a:p>
            <a:endParaRPr lang="nl-NL" sz="20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b="1" dirty="0">
                <a:solidFill>
                  <a:srgbClr val="0066FF"/>
                </a:solidFill>
              </a:rPr>
              <a:t>Per end February 2022 ECTA will issue new RC Attestations with a validity of 12 months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b="1" dirty="0">
                <a:solidFill>
                  <a:srgbClr val="0066FF"/>
                </a:solidFill>
              </a:rPr>
              <a:t>The RC Attestations will be prepared and issued only to ECTA RC Members that have sent in their KPI Reports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b="1" dirty="0">
                <a:solidFill>
                  <a:srgbClr val="0066FF"/>
                </a:solidFill>
              </a:rPr>
              <a:t>The ECTA Website will list only the names of companies that have been issued valid RC Attestations</a:t>
            </a:r>
          </a:p>
          <a:p>
            <a:endParaRPr lang="nl-NL" sz="2000" b="1" dirty="0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6734880F-B493-45D8-89DC-F5A3ED5FD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736" y="684148"/>
            <a:ext cx="7668344" cy="707886"/>
          </a:xfrm>
        </p:spPr>
        <p:txBody>
          <a:bodyPr/>
          <a:lstStyle/>
          <a:p>
            <a:pPr algn="ctr"/>
            <a:r>
              <a:rPr lang="nl-BE" dirty="0"/>
              <a:t>2020 rc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470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ADA959-6156-44E4-B3DC-32AA6775B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9280" y="692696"/>
            <a:ext cx="6480720" cy="707886"/>
          </a:xfrm>
        </p:spPr>
        <p:txBody>
          <a:bodyPr/>
          <a:lstStyle/>
          <a:p>
            <a:pPr algn="ctr"/>
            <a:r>
              <a:rPr lang="nl-BE" dirty="0"/>
              <a:t>2020 RC data</a:t>
            </a:r>
            <a:endParaRPr lang="en-U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1320C9-7ADB-42B4-9831-156C3F8D1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5</a:t>
            </a:fld>
            <a:endParaRPr lang="nl-NL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E560036-EBD8-4F7B-B51E-B0EFBAC4CD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3530277"/>
              </p:ext>
            </p:extLst>
          </p:nvPr>
        </p:nvGraphicFramePr>
        <p:xfrm>
          <a:off x="5388833" y="1844824"/>
          <a:ext cx="6192688" cy="4431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99B6089-16C8-4AD7-90C0-1F7A0AF8D1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671394"/>
              </p:ext>
            </p:extLst>
          </p:nvPr>
        </p:nvGraphicFramePr>
        <p:xfrm>
          <a:off x="16024" y="2492896"/>
          <a:ext cx="3843460" cy="2448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0865">
                  <a:extLst>
                    <a:ext uri="{9D8B030D-6E8A-4147-A177-3AD203B41FA5}">
                      <a16:colId xmlns:a16="http://schemas.microsoft.com/office/drawing/2014/main" val="689021986"/>
                    </a:ext>
                  </a:extLst>
                </a:gridCol>
                <a:gridCol w="960865">
                  <a:extLst>
                    <a:ext uri="{9D8B030D-6E8A-4147-A177-3AD203B41FA5}">
                      <a16:colId xmlns:a16="http://schemas.microsoft.com/office/drawing/2014/main" val="2695936549"/>
                    </a:ext>
                  </a:extLst>
                </a:gridCol>
                <a:gridCol w="960865">
                  <a:extLst>
                    <a:ext uri="{9D8B030D-6E8A-4147-A177-3AD203B41FA5}">
                      <a16:colId xmlns:a16="http://schemas.microsoft.com/office/drawing/2014/main" val="4268463931"/>
                    </a:ext>
                  </a:extLst>
                </a:gridCol>
                <a:gridCol w="960865">
                  <a:extLst>
                    <a:ext uri="{9D8B030D-6E8A-4147-A177-3AD203B41FA5}">
                      <a16:colId xmlns:a16="http://schemas.microsoft.com/office/drawing/2014/main" val="1997706106"/>
                    </a:ext>
                  </a:extLst>
                </a:gridCol>
              </a:tblGrid>
              <a:tr h="40804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Total number of Incidents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7196735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 fontAlgn="b"/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02234389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 fontAlgn="b"/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Transit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Loading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 dirty="0">
                          <a:effectLst/>
                        </a:rPr>
                        <a:t>Unloading</a:t>
                      </a: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26226961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2018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 dirty="0">
                          <a:effectLst/>
                        </a:rPr>
                        <a:t>409</a:t>
                      </a: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167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327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04090476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2019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571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223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491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51841406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2020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365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157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 dirty="0">
                          <a:effectLst/>
                        </a:rPr>
                        <a:t>310</a:t>
                      </a: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52062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711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ADA959-6156-44E4-B3DC-32AA6775B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9280" y="692696"/>
            <a:ext cx="6480720" cy="707886"/>
          </a:xfrm>
        </p:spPr>
        <p:txBody>
          <a:bodyPr/>
          <a:lstStyle/>
          <a:p>
            <a:pPr algn="ctr"/>
            <a:r>
              <a:rPr lang="nl-BE" dirty="0"/>
              <a:t>2020 RC data</a:t>
            </a:r>
            <a:endParaRPr lang="en-U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1320C9-7ADB-42B4-9831-156C3F8D1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6</a:t>
            </a:fld>
            <a:endParaRPr lang="nl-NL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3D24CB8-3427-47DE-841A-90CFEF2E9A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270926"/>
              </p:ext>
            </p:extLst>
          </p:nvPr>
        </p:nvGraphicFramePr>
        <p:xfrm>
          <a:off x="0" y="2564904"/>
          <a:ext cx="3935760" cy="2448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3940">
                  <a:extLst>
                    <a:ext uri="{9D8B030D-6E8A-4147-A177-3AD203B41FA5}">
                      <a16:colId xmlns:a16="http://schemas.microsoft.com/office/drawing/2014/main" val="2930993142"/>
                    </a:ext>
                  </a:extLst>
                </a:gridCol>
                <a:gridCol w="983940">
                  <a:extLst>
                    <a:ext uri="{9D8B030D-6E8A-4147-A177-3AD203B41FA5}">
                      <a16:colId xmlns:a16="http://schemas.microsoft.com/office/drawing/2014/main" val="1539593012"/>
                    </a:ext>
                  </a:extLst>
                </a:gridCol>
                <a:gridCol w="983940">
                  <a:extLst>
                    <a:ext uri="{9D8B030D-6E8A-4147-A177-3AD203B41FA5}">
                      <a16:colId xmlns:a16="http://schemas.microsoft.com/office/drawing/2014/main" val="3605956505"/>
                    </a:ext>
                  </a:extLst>
                </a:gridCol>
                <a:gridCol w="983940">
                  <a:extLst>
                    <a:ext uri="{9D8B030D-6E8A-4147-A177-3AD203B41FA5}">
                      <a16:colId xmlns:a16="http://schemas.microsoft.com/office/drawing/2014/main" val="1956317003"/>
                    </a:ext>
                  </a:extLst>
                </a:gridCol>
              </a:tblGrid>
              <a:tr h="40804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 dirty="0">
                          <a:effectLst/>
                        </a:rPr>
                        <a:t>Number of Injury Incidents</a:t>
                      </a: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7473372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 fontAlgn="b"/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05258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 fontAlgn="b"/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Transit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 dirty="0">
                          <a:effectLst/>
                        </a:rPr>
                        <a:t>Loading</a:t>
                      </a: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Unloading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631689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2018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 dirty="0">
                          <a:effectLst/>
                        </a:rPr>
                        <a:t>78</a:t>
                      </a: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56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106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50571711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2019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 dirty="0">
                          <a:effectLst/>
                        </a:rPr>
                        <a:t>64</a:t>
                      </a: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51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114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11975885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2020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42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36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 dirty="0">
                          <a:effectLst/>
                        </a:rPr>
                        <a:t>74</a:t>
                      </a: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92702752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AFDD8C2-97DF-4A70-B4EE-1DE9230452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1423636"/>
              </p:ext>
            </p:extLst>
          </p:nvPr>
        </p:nvGraphicFramePr>
        <p:xfrm>
          <a:off x="4439816" y="2057400"/>
          <a:ext cx="6840760" cy="396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2260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ADA959-6156-44E4-B3DC-32AA6775B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9280" y="692696"/>
            <a:ext cx="6480720" cy="707886"/>
          </a:xfrm>
        </p:spPr>
        <p:txBody>
          <a:bodyPr/>
          <a:lstStyle/>
          <a:p>
            <a:pPr algn="ctr"/>
            <a:r>
              <a:rPr lang="nl-BE" dirty="0"/>
              <a:t>2020 RC data</a:t>
            </a:r>
            <a:endParaRPr lang="en-U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1320C9-7ADB-42B4-9831-156C3F8D1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7</a:t>
            </a:fld>
            <a:endParaRPr lang="nl-NL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AA73A16-8043-4EBA-85FC-A27209C89B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436375"/>
              </p:ext>
            </p:extLst>
          </p:nvPr>
        </p:nvGraphicFramePr>
        <p:xfrm>
          <a:off x="2568" y="2492896"/>
          <a:ext cx="3933192" cy="2592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3298">
                  <a:extLst>
                    <a:ext uri="{9D8B030D-6E8A-4147-A177-3AD203B41FA5}">
                      <a16:colId xmlns:a16="http://schemas.microsoft.com/office/drawing/2014/main" val="3743782475"/>
                    </a:ext>
                  </a:extLst>
                </a:gridCol>
                <a:gridCol w="983298">
                  <a:extLst>
                    <a:ext uri="{9D8B030D-6E8A-4147-A177-3AD203B41FA5}">
                      <a16:colId xmlns:a16="http://schemas.microsoft.com/office/drawing/2014/main" val="315082081"/>
                    </a:ext>
                  </a:extLst>
                </a:gridCol>
                <a:gridCol w="983298">
                  <a:extLst>
                    <a:ext uri="{9D8B030D-6E8A-4147-A177-3AD203B41FA5}">
                      <a16:colId xmlns:a16="http://schemas.microsoft.com/office/drawing/2014/main" val="3167593579"/>
                    </a:ext>
                  </a:extLst>
                </a:gridCol>
                <a:gridCol w="983298">
                  <a:extLst>
                    <a:ext uri="{9D8B030D-6E8A-4147-A177-3AD203B41FA5}">
                      <a16:colId xmlns:a16="http://schemas.microsoft.com/office/drawing/2014/main" val="1626096901"/>
                    </a:ext>
                  </a:extLst>
                </a:gridCol>
              </a:tblGrid>
              <a:tr h="32403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TRUCK TYPES 2016 - 2020 (%)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7659584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 fontAlgn="b"/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EURO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EURO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ALT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38748797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 fontAlgn="b"/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 dirty="0">
                          <a:effectLst/>
                        </a:rPr>
                        <a:t>&lt; V</a:t>
                      </a: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V/VI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FUEL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47350509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2016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18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 dirty="0">
                          <a:effectLst/>
                        </a:rPr>
                        <a:t>82</a:t>
                      </a: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0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577425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2017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15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85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0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7176414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2018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7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92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1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72743218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2019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3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96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1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1357557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2020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3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>
                          <a:effectLst/>
                        </a:rPr>
                        <a:t>96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u="none" strike="noStrike" dirty="0">
                          <a:effectLst/>
                        </a:rPr>
                        <a:t>1</a:t>
                      </a: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28177318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7934BD3-ED07-4E5D-B6C9-622D84873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6544521"/>
              </p:ext>
            </p:extLst>
          </p:nvPr>
        </p:nvGraphicFramePr>
        <p:xfrm>
          <a:off x="4079776" y="1379486"/>
          <a:ext cx="6840760" cy="5145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535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1320C9-7ADB-42B4-9831-156C3F8D1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037BCC-158C-464F-B868-DE8799B5201C}"/>
              </a:ext>
            </a:extLst>
          </p:cNvPr>
          <p:cNvSpPr txBox="1"/>
          <p:nvPr/>
        </p:nvSpPr>
        <p:spPr>
          <a:xfrm>
            <a:off x="263352" y="2075931"/>
            <a:ext cx="11665296" cy="3873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i="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Background:</a:t>
            </a:r>
            <a:r>
              <a:rPr lang="en-US" sz="1800" b="0" i="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During the ECTA Board Meeting of February 26, 2021, the Board expressed their wish for a new Workgroup on Green Deal and Zero emissions. The objective of this workgroup is not to publish an ECTA Guideline, but to form a self-managed expert platform that can exchange expertise and best practices, discuss zero emission topics and publish information on behalf of the ECTA.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b="1" i="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Scope: 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b="0" i="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Chemical Logistics with zero emission best practices related to 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b="0" i="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KPI’s and emission calculation tools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b="0" i="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Alternative fuels and technologies (e-trucks/hydrogen/…)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b="0" i="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Innovations from start-up’s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b="0" i="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b="1" i="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Objectives</a:t>
            </a:r>
            <a:r>
              <a:rPr lang="en-US" sz="1800" b="0" i="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ECTA ZERO EMISSION PLATFORM TEAM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b="0" i="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 best practices and learn form each other via a special section on ECTA’s website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sz="1800" b="0" i="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a community using social media (e.g. a LinkedIn Group)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54D786D5-34C5-418D-873A-F629B64FB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5576" y="548966"/>
            <a:ext cx="7416824" cy="1323439"/>
          </a:xfrm>
        </p:spPr>
        <p:txBody>
          <a:bodyPr/>
          <a:lstStyle/>
          <a:p>
            <a:pPr algn="ctr"/>
            <a:r>
              <a:rPr lang="en-US" dirty="0"/>
              <a:t>zero emissions knowledge </a:t>
            </a:r>
            <a:br>
              <a:rPr lang="en-US" dirty="0"/>
            </a:br>
            <a:r>
              <a:rPr lang="en-US" dirty="0"/>
              <a:t>platform</a:t>
            </a:r>
          </a:p>
        </p:txBody>
      </p:sp>
    </p:spTree>
    <p:extLst>
      <p:ext uri="{BB962C8B-B14F-4D97-AF65-F5344CB8AC3E}">
        <p14:creationId xmlns:p14="http://schemas.microsoft.com/office/powerpoint/2010/main" val="2377669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1320C9-7ADB-42B4-9831-156C3F8D1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037BCC-158C-464F-B868-DE8799B5201C}"/>
              </a:ext>
            </a:extLst>
          </p:cNvPr>
          <p:cNvSpPr txBox="1"/>
          <p:nvPr/>
        </p:nvSpPr>
        <p:spPr>
          <a:xfrm>
            <a:off x="7176120" y="2348880"/>
            <a:ext cx="5148064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Platform Structure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5B5E4F-5423-4C60-8A78-1F7FC77B73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813319"/>
            <a:ext cx="10166920" cy="4826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8998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ofp0_jER62UDy6h_qv33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i0CNEPCSua_8.B3U_VPV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3nn0GyWTp6lCdwB5rUo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ofp0_jER62UDy6h_qv33g"/>
</p:tagLst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G Powerpoint presentation">
  <a:themeElements>
    <a:clrScheme name="Cefic">
      <a:dk1>
        <a:srgbClr val="231F20"/>
      </a:dk1>
      <a:lt1>
        <a:srgbClr val="69747A"/>
      </a:lt1>
      <a:dk2>
        <a:srgbClr val="00ACA1"/>
      </a:dk2>
      <a:lt2>
        <a:srgbClr val="FFFFFF"/>
      </a:lt2>
      <a:accent1>
        <a:srgbClr val="0096D6"/>
      </a:accent1>
      <a:accent2>
        <a:srgbClr val="F47B20"/>
      </a:accent2>
      <a:accent3>
        <a:srgbClr val="005CAB"/>
      </a:accent3>
      <a:accent4>
        <a:srgbClr val="92C039"/>
      </a:accent4>
      <a:accent5>
        <a:srgbClr val="59A18C"/>
      </a:accent5>
      <a:accent6>
        <a:srgbClr val="5BBAA5"/>
      </a:accent6>
      <a:hlink>
        <a:srgbClr val="A5D290"/>
      </a:hlink>
      <a:folHlink>
        <a:srgbClr val="13B5E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4EDFF"/>
        </a:solidFill>
        <a:ln w="57150">
          <a:solidFill>
            <a:srgbClr val="FF0000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efic Green">
  <a:themeElements>
    <a:clrScheme name="Cefic">
      <a:dk1>
        <a:srgbClr val="231F20"/>
      </a:dk1>
      <a:lt1>
        <a:srgbClr val="69747A"/>
      </a:lt1>
      <a:dk2>
        <a:srgbClr val="00ACA1"/>
      </a:dk2>
      <a:lt2>
        <a:srgbClr val="FFFFFF"/>
      </a:lt2>
      <a:accent1>
        <a:srgbClr val="0096D6"/>
      </a:accent1>
      <a:accent2>
        <a:srgbClr val="F47B20"/>
      </a:accent2>
      <a:accent3>
        <a:srgbClr val="005CAB"/>
      </a:accent3>
      <a:accent4>
        <a:srgbClr val="92C039"/>
      </a:accent4>
      <a:accent5>
        <a:srgbClr val="59A18C"/>
      </a:accent5>
      <a:accent6>
        <a:srgbClr val="5BBAA5"/>
      </a:accent6>
      <a:hlink>
        <a:srgbClr val="A5D290"/>
      </a:hlink>
      <a:folHlink>
        <a:srgbClr val="13B5E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SG Powerpoint presentation">
  <a:themeElements>
    <a:clrScheme name="Cefic">
      <a:dk1>
        <a:srgbClr val="231F20"/>
      </a:dk1>
      <a:lt1>
        <a:srgbClr val="69747A"/>
      </a:lt1>
      <a:dk2>
        <a:srgbClr val="00ACA1"/>
      </a:dk2>
      <a:lt2>
        <a:srgbClr val="FFFFFF"/>
      </a:lt2>
      <a:accent1>
        <a:srgbClr val="0096D6"/>
      </a:accent1>
      <a:accent2>
        <a:srgbClr val="F47B20"/>
      </a:accent2>
      <a:accent3>
        <a:srgbClr val="005CAB"/>
      </a:accent3>
      <a:accent4>
        <a:srgbClr val="92C039"/>
      </a:accent4>
      <a:accent5>
        <a:srgbClr val="59A18C"/>
      </a:accent5>
      <a:accent6>
        <a:srgbClr val="5BBAA5"/>
      </a:accent6>
      <a:hlink>
        <a:srgbClr val="A5D290"/>
      </a:hlink>
      <a:folHlink>
        <a:srgbClr val="13B5E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4EDFF"/>
        </a:solidFill>
        <a:ln w="57150">
          <a:solidFill>
            <a:srgbClr val="FF0000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Cefic Green">
  <a:themeElements>
    <a:clrScheme name="Cefic">
      <a:dk1>
        <a:srgbClr val="231F20"/>
      </a:dk1>
      <a:lt1>
        <a:srgbClr val="69747A"/>
      </a:lt1>
      <a:dk2>
        <a:srgbClr val="00ACA1"/>
      </a:dk2>
      <a:lt2>
        <a:srgbClr val="FFFFFF"/>
      </a:lt2>
      <a:accent1>
        <a:srgbClr val="0096D6"/>
      </a:accent1>
      <a:accent2>
        <a:srgbClr val="F47B20"/>
      </a:accent2>
      <a:accent3>
        <a:srgbClr val="005CAB"/>
      </a:accent3>
      <a:accent4>
        <a:srgbClr val="92C039"/>
      </a:accent4>
      <a:accent5>
        <a:srgbClr val="59A18C"/>
      </a:accent5>
      <a:accent6>
        <a:srgbClr val="5BBAA5"/>
      </a:accent6>
      <a:hlink>
        <a:srgbClr val="A5D290"/>
      </a:hlink>
      <a:folHlink>
        <a:srgbClr val="13B5E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841</Words>
  <Application>Microsoft Office PowerPoint</Application>
  <PresentationFormat>Breitbild</PresentationFormat>
  <Paragraphs>200</Paragraphs>
  <Slides>14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5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3" baseType="lpstr">
      <vt:lpstr>Arial</vt:lpstr>
      <vt:lpstr>Calibri</vt:lpstr>
      <vt:lpstr>Wingdings</vt:lpstr>
      <vt:lpstr>Office-thema</vt:lpstr>
      <vt:lpstr>SG Powerpoint presentation</vt:lpstr>
      <vt:lpstr>1_Cefic Green</vt:lpstr>
      <vt:lpstr>1_SG Powerpoint presentation</vt:lpstr>
      <vt:lpstr>2_Cefic Green</vt:lpstr>
      <vt:lpstr>think-cell Folie</vt:lpstr>
      <vt:lpstr>ECTA 2020 / 2021 / 2021</vt:lpstr>
      <vt:lpstr>ECTA 2020 / 2021 / 2022</vt:lpstr>
      <vt:lpstr>2020 RC data</vt:lpstr>
      <vt:lpstr>2020 rc data</vt:lpstr>
      <vt:lpstr>2020 RC data</vt:lpstr>
      <vt:lpstr>2020 RC data</vt:lpstr>
      <vt:lpstr>2020 RC data</vt:lpstr>
      <vt:lpstr>zero emissions knowledge  platform</vt:lpstr>
      <vt:lpstr>PowerPoint-Präsentation</vt:lpstr>
      <vt:lpstr>Zero emissions  knowledge platform</vt:lpstr>
      <vt:lpstr>Zero emissions  knowledge platform</vt:lpstr>
      <vt:lpstr>Zero emissions  knowledge platform</vt:lpstr>
      <vt:lpstr>SQAS 2022 RC I and II templates</vt:lpstr>
      <vt:lpstr>ecta RC Kpi Forms for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peter.devos@ecta.com</dc:creator>
  <cp:lastModifiedBy>Estelle Bauer</cp:lastModifiedBy>
  <cp:revision>1202</cp:revision>
  <cp:lastPrinted>2019-09-18T08:33:52Z</cp:lastPrinted>
  <dcterms:created xsi:type="dcterms:W3CDTF">2015-11-24T19:27:24Z</dcterms:created>
  <dcterms:modified xsi:type="dcterms:W3CDTF">2021-10-07T08:29:49Z</dcterms:modified>
</cp:coreProperties>
</file>